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53"/>
  </p:notesMasterIdLst>
  <p:sldIdLst>
    <p:sldId id="256" r:id="rId2"/>
    <p:sldId id="298" r:id="rId3"/>
    <p:sldId id="299" r:id="rId4"/>
    <p:sldId id="289" r:id="rId5"/>
    <p:sldId id="309" r:id="rId6"/>
    <p:sldId id="258" r:id="rId7"/>
    <p:sldId id="300" r:id="rId8"/>
    <p:sldId id="257" r:id="rId9"/>
    <p:sldId id="286" r:id="rId10"/>
    <p:sldId id="287" r:id="rId11"/>
    <p:sldId id="267" r:id="rId12"/>
    <p:sldId id="293" r:id="rId13"/>
    <p:sldId id="304" r:id="rId14"/>
    <p:sldId id="262" r:id="rId15"/>
    <p:sldId id="288" r:id="rId16"/>
    <p:sldId id="305" r:id="rId17"/>
    <p:sldId id="306" r:id="rId18"/>
    <p:sldId id="301" r:id="rId19"/>
    <p:sldId id="260" r:id="rId20"/>
    <p:sldId id="303" r:id="rId21"/>
    <p:sldId id="297" r:id="rId22"/>
    <p:sldId id="263" r:id="rId23"/>
    <p:sldId id="307" r:id="rId24"/>
    <p:sldId id="308" r:id="rId25"/>
    <p:sldId id="266" r:id="rId26"/>
    <p:sldId id="302" r:id="rId27"/>
    <p:sldId id="316" r:id="rId28"/>
    <p:sldId id="295" r:id="rId29"/>
    <p:sldId id="273" r:id="rId30"/>
    <p:sldId id="277" r:id="rId31"/>
    <p:sldId id="276" r:id="rId32"/>
    <p:sldId id="313" r:id="rId33"/>
    <p:sldId id="314" r:id="rId34"/>
    <p:sldId id="270" r:id="rId35"/>
    <p:sldId id="310" r:id="rId36"/>
    <p:sldId id="275" r:id="rId37"/>
    <p:sldId id="296" r:id="rId38"/>
    <p:sldId id="278" r:id="rId39"/>
    <p:sldId id="280" r:id="rId40"/>
    <p:sldId id="312" r:id="rId41"/>
    <p:sldId id="274" r:id="rId42"/>
    <p:sldId id="292" r:id="rId43"/>
    <p:sldId id="319" r:id="rId44"/>
    <p:sldId id="311" r:id="rId45"/>
    <p:sldId id="315" r:id="rId46"/>
    <p:sldId id="291" r:id="rId47"/>
    <p:sldId id="294" r:id="rId48"/>
    <p:sldId id="271" r:id="rId49"/>
    <p:sldId id="272" r:id="rId50"/>
    <p:sldId id="318" r:id="rId51"/>
    <p:sldId id="317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wner" initials="O" lastIdx="1" clrIdx="0">
    <p:extLst>
      <p:ext uri="{19B8F6BF-5375-455C-9EA6-DF929625EA0E}">
        <p15:presenceInfo xmlns:p15="http://schemas.microsoft.com/office/powerpoint/2012/main" userId="Ow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54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0T22:54:50.568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CB580-39DB-4F05-890D-1131AE93B8F3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1C3AB-920A-4242-BA96-BE4D609EF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0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02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52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31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32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00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5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15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48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18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5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23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14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43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26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91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8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99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55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18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64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11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1C3AB-920A-4242-BA96-BE4D609EF7E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3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4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7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7610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13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0437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81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5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7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5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48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7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7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1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6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84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3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4543B-91CD-418D-A00F-778D9CA36FDA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D2EDCF9-08F4-426C-9AD2-5055AE203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5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tiff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hyperlink" Target="http://solarcooking.wikia.com/wiki/Image:Iridimi_Refugee_Camp_CooKits1_2006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4876800" cy="1828800"/>
          </a:xfrm>
        </p:spPr>
        <p:txBody>
          <a:bodyPr/>
          <a:lstStyle/>
          <a:p>
            <a:r>
              <a:rPr lang="en-US" dirty="0"/>
              <a:t>The Basics of</a:t>
            </a:r>
            <a:br>
              <a:rPr lang="en-US" dirty="0"/>
            </a:br>
            <a:r>
              <a:rPr lang="en-US" dirty="0"/>
              <a:t>Solar Cooking</a:t>
            </a:r>
          </a:p>
        </p:txBody>
      </p:sp>
      <p:pic>
        <p:nvPicPr>
          <p:cNvPr id="4" name="Picture 3" descr="color varie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561460"/>
            <a:ext cx="2895600" cy="2614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7600"/>
            <a:ext cx="4773168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7400" y="302156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9"/>
                </a:solidFill>
              </a:rPr>
              <a:t>Presented by Rose Marie Kern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3886200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 of</a:t>
            </a:r>
          </a:p>
          <a:p>
            <a:endParaRPr lang="en-US" dirty="0"/>
          </a:p>
          <a:p>
            <a:r>
              <a:rPr lang="en-US" b="1" dirty="0">
                <a:solidFill>
                  <a:srgbClr val="003300"/>
                </a:solidFill>
              </a:rPr>
              <a:t>The Solar Chef: A Southwestern Recipe Book for Solar Cooking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05539"/>
            <a:ext cx="3840480" cy="10515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Various Home Made Cookers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1"/>
            <a:ext cx="4344417" cy="3429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90800"/>
            <a:ext cx="4089400" cy="32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74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848600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All American Sun Oven </a:t>
            </a:r>
            <a:br>
              <a:rPr lang="en-US" dirty="0"/>
            </a:br>
            <a:r>
              <a:rPr lang="en-US" dirty="0"/>
              <a:t>The Ultimate Solar Cooking Appliance </a:t>
            </a:r>
            <a:br>
              <a:rPr lang="en-US" dirty="0"/>
            </a:br>
            <a:r>
              <a:rPr lang="en-US" dirty="0"/>
              <a:t>Temps of 360-400 degrees F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Oven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67000" y="2362200"/>
            <a:ext cx="5592409" cy="37782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83880" cy="18455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What can you cook with a  Solar Oven?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514600"/>
            <a:ext cx="7848600" cy="3911727"/>
          </a:xfrm>
        </p:spPr>
        <p:txBody>
          <a:bodyPr>
            <a:normAutofit/>
          </a:bodyPr>
          <a:lstStyle/>
          <a:p>
            <a:r>
              <a:rPr lang="en-US" sz="2000" dirty="0"/>
              <a:t>Stuffed Bell Peppers</a:t>
            </a:r>
          </a:p>
          <a:p>
            <a:r>
              <a:rPr lang="en-US" sz="2000" dirty="0"/>
              <a:t>Christmas Turkey</a:t>
            </a:r>
          </a:p>
          <a:p>
            <a:r>
              <a:rPr lang="en-US" sz="2000" dirty="0"/>
              <a:t>Red Rice and Beans</a:t>
            </a:r>
          </a:p>
          <a:p>
            <a:r>
              <a:rPr lang="en-US" sz="2000" dirty="0"/>
              <a:t>Breads, Soups, Stews</a:t>
            </a:r>
          </a:p>
          <a:p>
            <a:r>
              <a:rPr lang="en-US" sz="2000" dirty="0"/>
              <a:t>Quiche</a:t>
            </a:r>
          </a:p>
          <a:p>
            <a:r>
              <a:rPr lang="en-US" sz="2000" dirty="0"/>
              <a:t>Potato, Rice or Noodle Casseroles</a:t>
            </a:r>
          </a:p>
          <a:p>
            <a:r>
              <a:rPr lang="en-US" sz="2000" dirty="0"/>
              <a:t>Corn on the Cob</a:t>
            </a:r>
          </a:p>
          <a:p>
            <a:r>
              <a:rPr lang="en-US" sz="2000" dirty="0"/>
              <a:t>                Pretty much anything!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80" y="13716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18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Yes, You can solar cook in the winter. 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992" y="2133600"/>
            <a:ext cx="5903515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60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657600"/>
            <a:ext cx="4191000" cy="26060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 Parabolic cookers focus and reflect sunlight at a point above the unit.   </a:t>
            </a:r>
            <a:r>
              <a:rPr lang="en-US" dirty="0">
                <a:solidFill>
                  <a:srgbClr val="003300"/>
                </a:solidFill>
              </a:rPr>
              <a:t>Great for frying. </a:t>
            </a:r>
          </a:p>
        </p:txBody>
      </p:sp>
      <p:pic>
        <p:nvPicPr>
          <p:cNvPr id="6" name="Content Placeholder 5" descr="aluminum cook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86400" y="3208020"/>
            <a:ext cx="3426635" cy="3352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52400"/>
            <a:ext cx="2476477" cy="2502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4572000" cy="30403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6589199" cy="128089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Parabolics</a:t>
            </a:r>
            <a:r>
              <a:rPr lang="en-US" dirty="0">
                <a:solidFill>
                  <a:srgbClr val="C00000"/>
                </a:solidFill>
              </a:rPr>
              <a:t> can be unstable in high winds.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05723"/>
            <a:ext cx="3124200" cy="2503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219" y="1934497"/>
            <a:ext cx="305192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572" y="4353233"/>
            <a:ext cx="4008236" cy="254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36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6589199" cy="1280890"/>
          </a:xfrm>
        </p:spPr>
        <p:txBody>
          <a:bodyPr/>
          <a:lstStyle/>
          <a:p>
            <a:r>
              <a:rPr lang="en-US" dirty="0"/>
              <a:t>Parabolic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19200"/>
            <a:ext cx="5514975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86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11" y="685800"/>
            <a:ext cx="3428999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homemade Parabolic Cookers.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4800"/>
            <a:ext cx="4467225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81400"/>
            <a:ext cx="3280822" cy="2457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62600" y="4114800"/>
            <a:ext cx="2638424" cy="25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7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3733800" cy="1295400"/>
          </a:xfrm>
        </p:spPr>
        <p:txBody>
          <a:bodyPr>
            <a:normAutofit fontScale="90000"/>
          </a:bodyPr>
          <a:lstStyle/>
          <a:p>
            <a:r>
              <a:rPr lang="en-US" dirty="0"/>
              <a:t>Parabolic Cookers capture the sun but do not have a container to retain the heat.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18" y="184509"/>
            <a:ext cx="3349782" cy="31361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86200"/>
            <a:ext cx="4724400" cy="2657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3679775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Glass bowl or black pot set inside common reflective materials like a car sunscreen.  </a:t>
            </a:r>
          </a:p>
          <a:p>
            <a:endParaRPr lang="en-US" dirty="0"/>
          </a:p>
          <a:p>
            <a:r>
              <a:rPr lang="en-US" dirty="0"/>
              <a:t>Disadvantage – no insulation means quick cooling. </a:t>
            </a:r>
          </a:p>
        </p:txBody>
      </p:sp>
    </p:spTree>
    <p:extLst>
      <p:ext uri="{BB962C8B-B14F-4D97-AF65-F5344CB8AC3E}">
        <p14:creationId xmlns:p14="http://schemas.microsoft.com/office/powerpoint/2010/main" val="2523584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2000"/>
            <a:ext cx="7543800" cy="146304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Pit lined with shiny metal and dark bottles on the bottom or a big Aluminum Bowl and black pot wrapped in heat resistant plastic.</a:t>
            </a:r>
          </a:p>
        </p:txBody>
      </p:sp>
      <p:pic>
        <p:nvPicPr>
          <p:cNvPr id="4" name="Content Placeholder 3" descr="woman cookbow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934200" y="1219200"/>
            <a:ext cx="1727456" cy="2286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62000"/>
            <a:ext cx="5257800" cy="3605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9314" y="224135"/>
            <a:ext cx="467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Parabolic Alternatives</a:t>
            </a:r>
            <a:r>
              <a:rPr lang="en-US" dirty="0"/>
              <a:t>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Cooking in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162800" cy="4311022"/>
          </a:xfrm>
        </p:spPr>
        <p:txBody>
          <a:bodyPr/>
          <a:lstStyle/>
          <a:p>
            <a:pPr fontAlgn="base"/>
            <a:r>
              <a:rPr lang="en-US" dirty="0"/>
              <a:t>700 BC – Sunlit Fires</a:t>
            </a:r>
          </a:p>
          <a:p>
            <a:pPr fontAlgn="base"/>
            <a:r>
              <a:rPr lang="en-US" dirty="0"/>
              <a:t>We know that all the way back to the 7</a:t>
            </a:r>
            <a:r>
              <a:rPr lang="en-US" baseline="30000" dirty="0"/>
              <a:t>th</a:t>
            </a:r>
            <a:r>
              <a:rPr lang="en-US" dirty="0"/>
              <a:t> century B.C., humans figured out how to make fires by concentrating the sunlight with magnifying glass.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276600"/>
            <a:ext cx="5808382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00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in the snow.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8577" y="1676400"/>
            <a:ext cx="652272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74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685800"/>
            <a:ext cx="2057401" cy="510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Tube Solar Cooker</a:t>
            </a:r>
            <a:br>
              <a:rPr lang="en-US" dirty="0">
                <a:solidFill>
                  <a:srgbClr val="C00000"/>
                </a:solidFill>
              </a:rPr>
            </a:b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Good for broiling and frying.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5588249" cy="5887825"/>
          </a:xfrm>
        </p:spPr>
      </p:pic>
    </p:spTree>
    <p:extLst>
      <p:ext uri="{BB962C8B-B14F-4D97-AF65-F5344CB8AC3E}">
        <p14:creationId xmlns:p14="http://schemas.microsoft.com/office/powerpoint/2010/main" val="874861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46524"/>
            <a:ext cx="6934200" cy="6341882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Lens Cookers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5000"/>
            <a:ext cx="4061388" cy="394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1752600"/>
            <a:ext cx="304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Fresnel Lens is mounted and focuses light on pot behind it or…</a:t>
            </a:r>
          </a:p>
        </p:txBody>
      </p:sp>
    </p:spTree>
    <p:extLst>
      <p:ext uri="{BB962C8B-B14F-4D97-AF65-F5344CB8AC3E}">
        <p14:creationId xmlns:p14="http://schemas.microsoft.com/office/powerpoint/2010/main" val="563067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Lens Cookers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17526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…Under it on a cooking surface!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62200"/>
            <a:ext cx="6286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64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Alternate Solar Cooker/dehydrator</a:t>
            </a:r>
          </a:p>
        </p:txBody>
      </p:sp>
      <p:pic>
        <p:nvPicPr>
          <p:cNvPr id="4" name="Content Placeholder 3" descr="Brutus 2007-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2399" y="2133600"/>
            <a:ext cx="5452701" cy="377825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60996"/>
            <a:ext cx="4343400" cy="3257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4572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Solar Cooking can be a community experience</a:t>
            </a:r>
            <a:r>
              <a:rPr lang="en-US" dirty="0"/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09" y="1143000"/>
            <a:ext cx="4283592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70" y="1467710"/>
            <a:ext cx="2079329" cy="1580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79973"/>
            <a:ext cx="38989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62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5504" y="228600"/>
            <a:ext cx="3428999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br>
              <a:rPr lang="en-US" dirty="0"/>
            </a:br>
            <a:r>
              <a:rPr lang="en-US" dirty="0"/>
              <a:t>Solar Villager</a:t>
            </a:r>
            <a:br>
              <a:rPr lang="en-US" dirty="0"/>
            </a:br>
            <a:r>
              <a:rPr lang="en-US" dirty="0"/>
              <a:t>can cook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228600"/>
            <a:ext cx="4706364" cy="662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5504" y="2362200"/>
            <a:ext cx="32298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8 Turkeys </a:t>
            </a:r>
          </a:p>
          <a:p>
            <a:pPr algn="ctr"/>
            <a:r>
              <a:rPr lang="en-US" sz="2800" dirty="0"/>
              <a:t>or</a:t>
            </a:r>
            <a:br>
              <a:rPr lang="en-US" sz="2800" dirty="0"/>
            </a:br>
            <a:r>
              <a:rPr lang="en-US" sz="2800" dirty="0"/>
              <a:t>6 trays of cookies</a:t>
            </a:r>
          </a:p>
          <a:p>
            <a:pPr algn="ctr"/>
            <a:r>
              <a:rPr lang="en-US" sz="2800" dirty="0"/>
              <a:t>or</a:t>
            </a:r>
            <a:br>
              <a:rPr lang="en-US" sz="2800" dirty="0"/>
            </a:br>
            <a:r>
              <a:rPr lang="en-US" sz="2800" dirty="0"/>
              <a:t>40 Ears of Corn</a:t>
            </a:r>
          </a:p>
          <a:p>
            <a:pPr algn="ctr"/>
            <a:r>
              <a:rPr lang="en-US" sz="2800" dirty="0"/>
              <a:t>or</a:t>
            </a:r>
            <a:br>
              <a:rPr lang="en-US" sz="2800" dirty="0"/>
            </a:br>
            <a:r>
              <a:rPr lang="en-US" sz="2800" dirty="0"/>
              <a:t>20 loaves of bread at a time!</a:t>
            </a:r>
          </a:p>
        </p:txBody>
      </p:sp>
    </p:spTree>
    <p:extLst>
      <p:ext uri="{BB962C8B-B14F-4D97-AF65-F5344CB8AC3E}">
        <p14:creationId xmlns:p14="http://schemas.microsoft.com/office/powerpoint/2010/main" val="3766538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183880" cy="1051560"/>
          </a:xfrm>
        </p:spPr>
        <p:txBody>
          <a:bodyPr>
            <a:normAutofit/>
          </a:bodyPr>
          <a:lstStyle/>
          <a:p>
            <a:r>
              <a:rPr lang="en-US" dirty="0"/>
              <a:t>Advantages of using Solar to cook.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240" y="1584960"/>
            <a:ext cx="7696200" cy="37776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99"/>
                </a:solidFill>
              </a:rPr>
              <a:t>Keeps your house cooler in summer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99"/>
                </a:solidFill>
              </a:rPr>
              <a:t>Does not use electricity or gas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99"/>
                </a:solidFill>
              </a:rPr>
              <a:t>Saves money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000099"/>
                </a:solidFill>
              </a:rPr>
              <a:t>When emergencies take out all power, you can still have a hot meal.  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003300"/>
                </a:solidFill>
              </a:rPr>
              <a:t>Food tastes Fantastic!</a:t>
            </a:r>
          </a:p>
        </p:txBody>
      </p:sp>
    </p:spTree>
    <p:extLst>
      <p:ext uri="{BB962C8B-B14F-4D97-AF65-F5344CB8AC3E}">
        <p14:creationId xmlns:p14="http://schemas.microsoft.com/office/powerpoint/2010/main" val="2341735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1280890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Can be used when camping when campfires or even propane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campstoves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are not allowed by the forest service. </a:t>
            </a:r>
          </a:p>
        </p:txBody>
      </p:sp>
      <p:pic>
        <p:nvPicPr>
          <p:cNvPr id="4" name="Content Placeholder 3" descr="oven-by campfire-bw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2819400"/>
            <a:ext cx="8183562" cy="382807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Cooking in History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219200" y="2133600"/>
            <a:ext cx="6819900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altLang="en-US" sz="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17526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1767 – Swiss Physicist Horace de Saussure</a:t>
            </a:r>
          </a:p>
          <a:p>
            <a:r>
              <a:rPr lang="en-US" dirty="0"/>
              <a:t>Created the first solar “hot box” cooker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15241"/>
            <a:ext cx="2857500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001634"/>
            <a:ext cx="38100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73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183880" cy="4340352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Know your cooking location, choose a place where shadows will not fall on the oven.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placing the oven, know where the sun comes up, where it is at noon, and where it will descend.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Expect cook time to be 30% longer than in a convection oven. </a:t>
            </a:r>
          </a:p>
        </p:txBody>
      </p:sp>
      <p:pic>
        <p:nvPicPr>
          <p:cNvPr id="4" name="Picture 3" descr="suns6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0500"/>
            <a:ext cx="1562100" cy="15621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0"/>
            <a:ext cx="9143999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801" y="5943600"/>
            <a:ext cx="5943600" cy="653422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1449"/>
            <a:ext cx="8686800" cy="65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54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76200"/>
            <a:ext cx="8966199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37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014" y="547910"/>
            <a:ext cx="6589199" cy="1280890"/>
          </a:xfrm>
        </p:spPr>
        <p:txBody>
          <a:bodyPr/>
          <a:lstStyle/>
          <a:p>
            <a:pPr algn="r"/>
            <a:r>
              <a:rPr lang="en-US" dirty="0"/>
              <a:t>Tilt box towards the sun</a:t>
            </a:r>
          </a:p>
        </p:txBody>
      </p:sp>
      <p:pic>
        <p:nvPicPr>
          <p:cNvPr id="4" name="Content Placeholder 3" descr="box angl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2884" y="1447800"/>
            <a:ext cx="6348413" cy="3234516"/>
          </a:xfrm>
        </p:spPr>
      </p:pic>
      <p:sp>
        <p:nvSpPr>
          <p:cNvPr id="3" name="TextBox 2"/>
          <p:cNvSpPr txBox="1"/>
          <p:nvPr/>
        </p:nvSpPr>
        <p:spPr>
          <a:xfrm>
            <a:off x="1207014" y="4953000"/>
            <a:ext cx="75559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Spin box to follow sun to keep temperatures high. Adjust every half hour for baked goods and eggs.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24110"/>
            <a:ext cx="7848600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When slow cooking aim the oven at where you think the sun will be in an hour…then walk away for the next four hours.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This is a good practice for roasts, soups, stews, beans, rice and casseroles.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14800"/>
            <a:ext cx="2949150" cy="262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16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438400"/>
            <a:ext cx="2392680" cy="3596640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551121"/>
            <a:ext cx="6347714" cy="3880773"/>
          </a:xfrm>
        </p:spPr>
        <p:txBody>
          <a:bodyPr>
            <a:normAutofit/>
          </a:bodyPr>
          <a:lstStyle/>
          <a:p>
            <a:r>
              <a:rPr lang="en-US" sz="2800" dirty="0"/>
              <a:t>Solar Cooking</a:t>
            </a:r>
          </a:p>
          <a:p>
            <a:r>
              <a:rPr lang="en-US" sz="2800" dirty="0"/>
              <a:t>Requires that</a:t>
            </a:r>
          </a:p>
          <a:p>
            <a:r>
              <a:rPr lang="en-US" sz="2800" dirty="0"/>
              <a:t>You pay attention</a:t>
            </a:r>
          </a:p>
          <a:p>
            <a:r>
              <a:rPr lang="en-US" sz="2800" dirty="0"/>
              <a:t>To Mother Nature!</a:t>
            </a:r>
          </a:p>
        </p:txBody>
      </p:sp>
      <p:pic>
        <p:nvPicPr>
          <p:cNvPr id="7" name="Picture 6" descr="AW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533400"/>
            <a:ext cx="3657600" cy="2743200"/>
          </a:xfrm>
          <a:prstGeom prst="rect">
            <a:avLst/>
          </a:prstGeom>
        </p:spPr>
      </p:pic>
      <p:pic>
        <p:nvPicPr>
          <p:cNvPr id="8" name="Picture 7" descr="Low over N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3581400"/>
            <a:ext cx="3733800" cy="28003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68" y="1219200"/>
            <a:ext cx="2133600" cy="3611601"/>
          </a:xfrm>
        </p:spPr>
        <p:txBody>
          <a:bodyPr/>
          <a:lstStyle/>
          <a:p>
            <a:r>
              <a:rPr lang="en-US" dirty="0"/>
              <a:t>Clouds 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Rain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0" y="530352"/>
            <a:ext cx="2438400" cy="4187952"/>
          </a:xfrm>
        </p:spPr>
        <p:txBody>
          <a:bodyPr/>
          <a:lstStyle/>
          <a:p>
            <a:endParaRPr lang="en-US" dirty="0">
              <a:solidFill>
                <a:srgbClr val="000099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92" y="228600"/>
            <a:ext cx="6050808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18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799"/>
            <a:ext cx="7924800" cy="37338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Solar Cooking is still possible with a few clouds or a thin overcast cirrus layer – but stick to foods that need lower temperatures.</a:t>
            </a:r>
            <a:br>
              <a:rPr lang="en-US" dirty="0">
                <a:solidFill>
                  <a:srgbClr val="C00000"/>
                </a:solidFill>
              </a:rPr>
            </a:b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43200"/>
            <a:ext cx="5943600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675" y="1600200"/>
            <a:ext cx="7421880" cy="457200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Thin Black metal covered pots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Clear Casserole Dishes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Dark Pottery Dishes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Dark metal baking dishes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not use white casserole dishes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Cast Iron? Not really. Too heavy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and only use aluminum if food is covering most of the surface.  Will reflect sunlight back out.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81000"/>
            <a:ext cx="235160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51675" y="381000"/>
            <a:ext cx="5045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300"/>
                </a:solidFill>
              </a:rPr>
              <a:t>Best dishes for cooking in a Box Cooker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main types of solar cookers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Box Style Cookers</a:t>
            </a:r>
          </a:p>
          <a:p>
            <a:r>
              <a:rPr lang="en-US" sz="4800" dirty="0">
                <a:solidFill>
                  <a:srgbClr val="C00000"/>
                </a:solidFill>
              </a:rPr>
              <a:t>Parabolic</a:t>
            </a:r>
          </a:p>
          <a:p>
            <a:r>
              <a:rPr lang="en-US" sz="4800" dirty="0">
                <a:solidFill>
                  <a:srgbClr val="C00000"/>
                </a:solidFill>
              </a:rPr>
              <a:t>Tube Style Cookers</a:t>
            </a:r>
          </a:p>
          <a:p>
            <a:r>
              <a:rPr lang="en-US" sz="4800" dirty="0">
                <a:solidFill>
                  <a:srgbClr val="C00000"/>
                </a:solidFill>
              </a:rPr>
              <a:t>Lens cookers</a:t>
            </a:r>
          </a:p>
        </p:txBody>
      </p:sp>
    </p:spTree>
    <p:extLst>
      <p:ext uri="{BB962C8B-B14F-4D97-AF65-F5344CB8AC3E}">
        <p14:creationId xmlns:p14="http://schemas.microsoft.com/office/powerpoint/2010/main" val="2852713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848600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All American Sun Oven </a:t>
            </a:r>
            <a:br>
              <a:rPr lang="en-US" dirty="0"/>
            </a:br>
            <a:r>
              <a:rPr lang="en-US" dirty="0"/>
              <a:t>The Ultimate Solar Cooking Appliance </a:t>
            </a:r>
            <a:br>
              <a:rPr lang="en-US" dirty="0"/>
            </a:br>
            <a:r>
              <a:rPr lang="en-US" dirty="0"/>
              <a:t>Temps of 360-400 degrees F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Oven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67000" y="2362200"/>
            <a:ext cx="5592409" cy="3778250"/>
          </a:xfrm>
        </p:spPr>
      </p:pic>
    </p:spTree>
    <p:extLst>
      <p:ext uri="{BB962C8B-B14F-4D97-AF65-F5344CB8AC3E}">
        <p14:creationId xmlns:p14="http://schemas.microsoft.com/office/powerpoint/2010/main" val="3711562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147" y="1295400"/>
            <a:ext cx="3186113" cy="4034715"/>
          </a:xfrm>
          <a:prstGeom prst="rect">
            <a:avLst/>
          </a:prstGeom>
        </p:spPr>
      </p:pic>
      <p:pic>
        <p:nvPicPr>
          <p:cNvPr id="4" name="Content Placeholder 3" descr="oven-tem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33400" y="388769"/>
            <a:ext cx="2575747" cy="3078331"/>
          </a:xfrm>
        </p:spPr>
      </p:pic>
      <p:pic>
        <p:nvPicPr>
          <p:cNvPr id="5" name="Picture 4" descr="Oven-cake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228600"/>
            <a:ext cx="2810541" cy="2585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63880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All American Sun Oven has built in thermometer, 2 inches of insulation, a aiming device, heat tempered glass and folds up into a convenient carrying case weighing only 23 pounds.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505200"/>
            <a:ext cx="4800600" cy="7315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Casserole dishes can be stacked. </a:t>
            </a:r>
            <a:br>
              <a:rPr lang="en-US" dirty="0">
                <a:solidFill>
                  <a:srgbClr val="C00000"/>
                </a:solidFill>
              </a:rPr>
            </a:b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003300"/>
                </a:solidFill>
              </a:rPr>
              <a:t>Dark Clay pots </a:t>
            </a:r>
            <a:br>
              <a:rPr lang="en-US" dirty="0">
                <a:solidFill>
                  <a:srgbClr val="003300"/>
                </a:solidFill>
              </a:rPr>
            </a:br>
            <a:r>
              <a:rPr lang="en-US" dirty="0">
                <a:solidFill>
                  <a:srgbClr val="003300"/>
                </a:solidFill>
              </a:rPr>
              <a:t>retain heat well.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52401"/>
            <a:ext cx="42672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244094"/>
            <a:ext cx="2968155" cy="2226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915" y="304800"/>
            <a:ext cx="2606040" cy="2606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2235" y="247292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 walled black pots </a:t>
            </a:r>
          </a:p>
        </p:txBody>
      </p:sp>
    </p:spTree>
    <p:extLst>
      <p:ext uri="{BB962C8B-B14F-4D97-AF65-F5344CB8AC3E}">
        <p14:creationId xmlns:p14="http://schemas.microsoft.com/office/powerpoint/2010/main" val="3236408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6589199" cy="1280890"/>
          </a:xfrm>
        </p:spPr>
        <p:txBody>
          <a:bodyPr/>
          <a:lstStyle/>
          <a:p>
            <a:r>
              <a:rPr lang="en-US" dirty="0"/>
              <a:t>General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447800"/>
            <a:ext cx="7086600" cy="5181600"/>
          </a:xfrm>
        </p:spPr>
        <p:txBody>
          <a:bodyPr>
            <a:normAutofit/>
          </a:bodyPr>
          <a:lstStyle/>
          <a:p>
            <a:r>
              <a:rPr lang="en-US" sz="2800" dirty="0"/>
              <a:t>Best Cooking Times</a:t>
            </a:r>
          </a:p>
          <a:p>
            <a:pPr lvl="1"/>
            <a:r>
              <a:rPr lang="en-US" sz="2800" dirty="0"/>
              <a:t>Winter      10am to 4pm</a:t>
            </a:r>
          </a:p>
          <a:p>
            <a:pPr lvl="1"/>
            <a:r>
              <a:rPr lang="en-US" sz="2800" dirty="0"/>
              <a:t>Summer     8am to 6pm </a:t>
            </a:r>
          </a:p>
          <a:p>
            <a:pPr lvl="1"/>
            <a:endParaRPr lang="en-US" sz="900" dirty="0"/>
          </a:p>
          <a:p>
            <a:pPr lvl="1"/>
            <a:r>
              <a:rPr lang="en-US" sz="2800" dirty="0"/>
              <a:t>Preheat the oven for half an hour prior to cooking </a:t>
            </a:r>
          </a:p>
          <a:p>
            <a:pPr lvl="1"/>
            <a:endParaRPr lang="en-US" sz="900" dirty="0"/>
          </a:p>
          <a:p>
            <a:pPr lvl="1"/>
            <a:r>
              <a:rPr lang="en-US" sz="2800" dirty="0"/>
              <a:t>When using recipes written for convection ovens add 30% longer cooking times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3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Hints and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600200"/>
            <a:ext cx="7315200" cy="5029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Use a roasting bag inside your pot for baking meats and turkeys. </a:t>
            </a:r>
          </a:p>
          <a:p>
            <a:r>
              <a:rPr lang="en-US" sz="2800" dirty="0"/>
              <a:t>Ove-Gloves work best when lifting the glass lids and removing hot cookware.</a:t>
            </a:r>
          </a:p>
          <a:p>
            <a:r>
              <a:rPr lang="en-US" sz="2800" dirty="0"/>
              <a:t>Treat the inside of the tempered glass with </a:t>
            </a:r>
            <a:r>
              <a:rPr lang="en-US" sz="2800" b="1" dirty="0">
                <a:solidFill>
                  <a:srgbClr val="003300"/>
                </a:solidFill>
              </a:rPr>
              <a:t>Rain-x</a:t>
            </a:r>
            <a:r>
              <a:rPr lang="en-US" sz="2800" dirty="0"/>
              <a:t> to keep humidity from fogging the glass and lowering the temperature. </a:t>
            </a:r>
          </a:p>
          <a:p>
            <a:r>
              <a:rPr lang="en-US" sz="2800" dirty="0"/>
              <a:t>Tuck baking potatoes inside clean black socks and set around other dishes in oven.</a:t>
            </a:r>
          </a:p>
        </p:txBody>
      </p:sp>
    </p:spTree>
    <p:extLst>
      <p:ext uri="{BB962C8B-B14F-4D97-AF65-F5344CB8AC3E}">
        <p14:creationId xmlns:p14="http://schemas.microsoft.com/office/powerpoint/2010/main" val="1032933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1"/>
            <a:ext cx="8991600" cy="674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953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4383722"/>
            <a:ext cx="4038600" cy="10515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Dehydrate in partial shade with the glass open ¼ inch.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76200"/>
            <a:ext cx="6281737" cy="41878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938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98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248400" cy="1143000"/>
          </a:xfrm>
        </p:spPr>
        <p:txBody>
          <a:bodyPr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48070" y="1219200"/>
            <a:ext cx="5334000" cy="33528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904239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239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1524000"/>
            <a:ext cx="3611880" cy="4038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Good book about Building Solar Cookers</a:t>
            </a:r>
          </a:p>
        </p:txBody>
      </p:sp>
      <p:pic>
        <p:nvPicPr>
          <p:cNvPr id="4" name="Content Placeholder 3" descr="Halacy boo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41403" y="685800"/>
            <a:ext cx="3343617" cy="48006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09800"/>
            <a:ext cx="3397102" cy="36576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How to cook with solar and which has a wide variety of recipes</a:t>
            </a:r>
          </a:p>
        </p:txBody>
      </p:sp>
      <p:pic>
        <p:nvPicPr>
          <p:cNvPr id="4" name="Content Placeholder 3" descr="Solar Cookbook Front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86200" y="533400"/>
            <a:ext cx="4457549" cy="5638800"/>
          </a:xfrm>
        </p:spPr>
      </p:pic>
      <p:sp>
        <p:nvSpPr>
          <p:cNvPr id="3" name="TextBox 2"/>
          <p:cNvSpPr txBox="1"/>
          <p:nvPr/>
        </p:nvSpPr>
        <p:spPr>
          <a:xfrm>
            <a:off x="762000" y="9144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Available today for $12.00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7149"/>
            <a:ext cx="8991600" cy="680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747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All American Sun Oven</a:t>
            </a:r>
            <a:br>
              <a:rPr lang="en-US" dirty="0"/>
            </a:br>
            <a:r>
              <a:rPr lang="en-US" dirty="0"/>
              <a:t>      Manufacturer Price $349.00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0291" y="1905000"/>
            <a:ext cx="5334000" cy="3777622"/>
          </a:xfrm>
        </p:spPr>
        <p:txBody>
          <a:bodyPr/>
          <a:lstStyle/>
          <a:p>
            <a:r>
              <a:rPr lang="en-US" sz="3200" dirty="0">
                <a:solidFill>
                  <a:srgbClr val="003300"/>
                </a:solidFill>
              </a:rPr>
              <a:t>Order today for $287.00 delivered to your door.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Free copy of </a:t>
            </a:r>
            <a:r>
              <a:rPr lang="en-US" sz="3200" b="1" dirty="0">
                <a:solidFill>
                  <a:srgbClr val="003300"/>
                </a:solidFill>
              </a:rPr>
              <a:t>The Solar Chef</a:t>
            </a:r>
            <a:r>
              <a:rPr lang="en-US" sz="3200" dirty="0"/>
              <a:t> with oven purchase.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000" y="2209800"/>
            <a:ext cx="2973901" cy="381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23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4876800" cy="1828800"/>
          </a:xfrm>
        </p:spPr>
        <p:txBody>
          <a:bodyPr/>
          <a:lstStyle/>
          <a:p>
            <a:r>
              <a:rPr lang="en-US" dirty="0"/>
              <a:t>The Basics of</a:t>
            </a:r>
            <a:br>
              <a:rPr lang="en-US" dirty="0"/>
            </a:br>
            <a:r>
              <a:rPr lang="en-US" dirty="0"/>
              <a:t>Solar Cooking</a:t>
            </a:r>
          </a:p>
        </p:txBody>
      </p:sp>
      <p:pic>
        <p:nvPicPr>
          <p:cNvPr id="4" name="Picture 3" descr="color varie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561460"/>
            <a:ext cx="2895600" cy="2614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7600"/>
            <a:ext cx="4773168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7400" y="302156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9"/>
                </a:solidFill>
              </a:rPr>
              <a:t>Presented by Rose Marie Kern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3886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LET’s EAT!</a:t>
            </a:r>
            <a:endParaRPr lang="en-US" sz="36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85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620000" cy="3124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Solar Box Cooker Uses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1600200"/>
            <a:ext cx="6324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Baking</a:t>
            </a:r>
          </a:p>
          <a:p>
            <a:r>
              <a:rPr lang="en-US" sz="3600" dirty="0"/>
              <a:t>Boiling</a:t>
            </a:r>
          </a:p>
          <a:p>
            <a:r>
              <a:rPr lang="en-US" sz="3600" dirty="0"/>
              <a:t>Broiling</a:t>
            </a:r>
          </a:p>
          <a:p>
            <a:r>
              <a:rPr lang="en-US" sz="3600" dirty="0"/>
              <a:t>Slow Cooking</a:t>
            </a:r>
          </a:p>
          <a:p>
            <a:r>
              <a:rPr lang="en-US" sz="3600" dirty="0"/>
              <a:t>Emergency Cooking</a:t>
            </a:r>
          </a:p>
          <a:p>
            <a:r>
              <a:rPr lang="en-US" sz="3600" dirty="0"/>
              <a:t>Water Purification</a:t>
            </a:r>
          </a:p>
          <a:p>
            <a:r>
              <a:rPr lang="en-US" sz="3600" dirty="0"/>
              <a:t>Food Dehydration</a:t>
            </a:r>
          </a:p>
          <a:p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3575"/>
            <a:ext cx="6589199" cy="1280890"/>
          </a:xfrm>
        </p:spPr>
        <p:txBody>
          <a:bodyPr/>
          <a:lstStyle/>
          <a:p>
            <a:r>
              <a:rPr lang="en-US" dirty="0"/>
              <a:t>Home Made Variations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0" y="2900823"/>
            <a:ext cx="4256476" cy="3409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86239"/>
            <a:ext cx="2362200" cy="2052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4" y="1252691"/>
            <a:ext cx="3276600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56812" y="4724400"/>
            <a:ext cx="28956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9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80772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Pizza Box Style Cookers</a:t>
            </a:r>
          </a:p>
        </p:txBody>
      </p:sp>
      <p:pic>
        <p:nvPicPr>
          <p:cNvPr id="8" name="Content Placeholder 7" descr="pizza cooker drawin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609600"/>
            <a:ext cx="2950645" cy="4187825"/>
          </a:xfrm>
        </p:spPr>
      </p:pic>
      <p:pic>
        <p:nvPicPr>
          <p:cNvPr id="20483" name="Picture 3" descr="http://images.wikia.com/common/releases_200809.3/skins/common/images/magnify-clip.png">
            <a:hlinkClick r:id="rId4" tooltip="Enlarg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50" y="-68263"/>
            <a:ext cx="142875" cy="104776"/>
          </a:xfrm>
          <a:prstGeom prst="rect">
            <a:avLst/>
          </a:prstGeom>
          <a:noFill/>
        </p:spPr>
      </p:pic>
      <p:pic>
        <p:nvPicPr>
          <p:cNvPr id="6" name="Picture 5" descr="pizza style cook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8200" y="457200"/>
            <a:ext cx="3657600" cy="421599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290" y="240890"/>
            <a:ext cx="7848600" cy="105156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Cardboard box Solar Cooker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14400"/>
            <a:ext cx="8001000" cy="668788"/>
          </a:xfrm>
        </p:spPr>
        <p:txBody>
          <a:bodyPr>
            <a:normAutofit/>
          </a:bodyPr>
          <a:lstStyle/>
          <a:p>
            <a:r>
              <a:rPr lang="en-US" dirty="0"/>
              <a:t>Smaller box set into a larger one with cardboard or newspaper insulation between them.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83188"/>
            <a:ext cx="4031662" cy="4915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611" y="2176342"/>
            <a:ext cx="2975073" cy="21675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7777" y="4724400"/>
            <a:ext cx="2970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Adobe box with glass lid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756523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474</TotalTime>
  <Words>967</Words>
  <Application>Microsoft Office PowerPoint</Application>
  <PresentationFormat>On-screen Show (4:3)</PresentationFormat>
  <Paragraphs>147</Paragraphs>
  <Slides>51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Century Gothic</vt:lpstr>
      <vt:lpstr>Wingdings 3</vt:lpstr>
      <vt:lpstr>Wisp</vt:lpstr>
      <vt:lpstr>The Basics of Solar Cooking</vt:lpstr>
      <vt:lpstr>Solar Cooking in History</vt:lpstr>
      <vt:lpstr>Solar Cooking in History</vt:lpstr>
      <vt:lpstr>The main types of solar cookers</vt:lpstr>
      <vt:lpstr>PowerPoint Presentation</vt:lpstr>
      <vt:lpstr>Solar Box Cooker Uses</vt:lpstr>
      <vt:lpstr>Home Made Variations </vt:lpstr>
      <vt:lpstr>Pizza Box Style Cookers</vt:lpstr>
      <vt:lpstr>Cardboard box Solar Cooker</vt:lpstr>
      <vt:lpstr>Various Home Made Cookers</vt:lpstr>
      <vt:lpstr>All American Sun Oven  The Ultimate Solar Cooking Appliance  Temps of 360-400 degrees F</vt:lpstr>
      <vt:lpstr>What can you cook with a  Solar Oven? </vt:lpstr>
      <vt:lpstr>Yes, You can solar cook in the winter.  </vt:lpstr>
      <vt:lpstr> Parabolic cookers focus and reflect sunlight at a point above the unit.   Great for frying. </vt:lpstr>
      <vt:lpstr>Parabolics can be unstable in high winds. </vt:lpstr>
      <vt:lpstr>Parabolic Design</vt:lpstr>
      <vt:lpstr>Some homemade Parabolic Cookers. </vt:lpstr>
      <vt:lpstr>Parabolic Cookers capture the sun but do not have a container to retain the heat. </vt:lpstr>
      <vt:lpstr>Pit lined with shiny metal and dark bottles on the bottom or a big Aluminum Bowl and black pot wrapped in heat resistant plastic.</vt:lpstr>
      <vt:lpstr>Good in the snow.</vt:lpstr>
      <vt:lpstr>Tube Solar Cooker  Good for broiling and frying. </vt:lpstr>
      <vt:lpstr>PowerPoint Presentation</vt:lpstr>
      <vt:lpstr>Fresnel Lens Cookers</vt:lpstr>
      <vt:lpstr>Fresnel Lens Cookers</vt:lpstr>
      <vt:lpstr>Alternate Solar Cooker/dehydrator</vt:lpstr>
      <vt:lpstr>PowerPoint Presentation</vt:lpstr>
      <vt:lpstr>The  Solar Villager can cook   </vt:lpstr>
      <vt:lpstr>Advantages of using Solar to cook. </vt:lpstr>
      <vt:lpstr>Can be used when camping when campfires or even propane campstoves are not allowed by the forest service. </vt:lpstr>
      <vt:lpstr>PowerPoint Presentation</vt:lpstr>
      <vt:lpstr>PowerPoint Presentation</vt:lpstr>
      <vt:lpstr>PowerPoint Presentation</vt:lpstr>
      <vt:lpstr>PowerPoint Presentation</vt:lpstr>
      <vt:lpstr>Tilt box towards the sun</vt:lpstr>
      <vt:lpstr>When slow cooking aim the oven at where you think the sun will be in an hour…then walk away for the next four hours.   This is a good practice for roasts, soups, stews, beans, rice and casseroles. </vt:lpstr>
      <vt:lpstr> </vt:lpstr>
      <vt:lpstr>Clouds     Rain  Wind</vt:lpstr>
      <vt:lpstr>Solar Cooking is still possible with a few clouds or a thin overcast cirrus layer – but stick to foods that need lower temperatures.   </vt:lpstr>
      <vt:lpstr>PowerPoint Presentation</vt:lpstr>
      <vt:lpstr>All American Sun Oven  The Ultimate Solar Cooking Appliance  Temps of 360-400 degrees F</vt:lpstr>
      <vt:lpstr>PowerPoint Presentation</vt:lpstr>
      <vt:lpstr>Casserole dishes can be stacked.   Dark Clay pots  retain heat well. </vt:lpstr>
      <vt:lpstr>General Information</vt:lpstr>
      <vt:lpstr>Hints and Tips</vt:lpstr>
      <vt:lpstr>PowerPoint Presentation</vt:lpstr>
      <vt:lpstr>Dehydrate in partial shade with the glass open ¼ inch. </vt:lpstr>
      <vt:lpstr>PowerPoint Presentation</vt:lpstr>
      <vt:lpstr>Good book about Building Solar Cookers</vt:lpstr>
      <vt:lpstr>How to cook with solar and which has a wide variety of recipes</vt:lpstr>
      <vt:lpstr>All American Sun Oven       Manufacturer Price $349.00</vt:lpstr>
      <vt:lpstr>The Basics of Solar Cooking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Basics of Solar Cooking</dc:title>
  <dc:creator>Rose Marie Kern</dc:creator>
  <cp:lastModifiedBy>Rose Kern</cp:lastModifiedBy>
  <cp:revision>35</cp:revision>
  <dcterms:created xsi:type="dcterms:W3CDTF">2008-09-17T16:14:33Z</dcterms:created>
  <dcterms:modified xsi:type="dcterms:W3CDTF">2023-12-19T19:27:33Z</dcterms:modified>
</cp:coreProperties>
</file>