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handoutMasterIdLst>
    <p:handoutMasterId r:id="rId39"/>
  </p:handoutMasterIdLst>
  <p:sldIdLst>
    <p:sldId id="256" r:id="rId2"/>
    <p:sldId id="285" r:id="rId3"/>
    <p:sldId id="258" r:id="rId4"/>
    <p:sldId id="260" r:id="rId5"/>
    <p:sldId id="276" r:id="rId6"/>
    <p:sldId id="271" r:id="rId7"/>
    <p:sldId id="284" r:id="rId8"/>
    <p:sldId id="270" r:id="rId9"/>
    <p:sldId id="275" r:id="rId10"/>
    <p:sldId id="259" r:id="rId11"/>
    <p:sldId id="261" r:id="rId12"/>
    <p:sldId id="267" r:id="rId13"/>
    <p:sldId id="265" r:id="rId14"/>
    <p:sldId id="262" r:id="rId15"/>
    <p:sldId id="263" r:id="rId16"/>
    <p:sldId id="264" r:id="rId17"/>
    <p:sldId id="266" r:id="rId18"/>
    <p:sldId id="268" r:id="rId19"/>
    <p:sldId id="269" r:id="rId20"/>
    <p:sldId id="283" r:id="rId21"/>
    <p:sldId id="282" r:id="rId22"/>
    <p:sldId id="272" r:id="rId23"/>
    <p:sldId id="273" r:id="rId24"/>
    <p:sldId id="277" r:id="rId25"/>
    <p:sldId id="278" r:id="rId26"/>
    <p:sldId id="286" r:id="rId27"/>
    <p:sldId id="287" r:id="rId28"/>
    <p:sldId id="288" r:id="rId29"/>
    <p:sldId id="289" r:id="rId30"/>
    <p:sldId id="290" r:id="rId31"/>
    <p:sldId id="291" r:id="rId32"/>
    <p:sldId id="292" r:id="rId33"/>
    <p:sldId id="293" r:id="rId34"/>
    <p:sldId id="294" r:id="rId35"/>
    <p:sldId id="295" r:id="rId36"/>
    <p:sldId id="27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784" autoAdjust="0"/>
    <p:restoredTop sz="94660"/>
  </p:normalViewPr>
  <p:slideViewPr>
    <p:cSldViewPr>
      <p:cViewPr varScale="1">
        <p:scale>
          <a:sx n="90" d="100"/>
          <a:sy n="90" d="100"/>
        </p:scale>
        <p:origin x="102" y="45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4C0D28BA-B9E3-4FF3-822F-86FB977A83DD}" type="datetimeFigureOut">
              <a:rPr lang="en-US" smtClean="0"/>
              <a:t>8/10/2018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1169DC-A528-4654-B879-7887F92E8867}" type="slidenum">
              <a:rPr lang="en-US" smtClean="0"/>
              <a:t>‹#›</a:t>
            </a:fld>
            <a:endParaRPr lang="en-US"/>
          </a:p>
        </p:txBody>
      </p:sp>
    </p:spTree>
    <p:extLst>
      <p:ext uri="{BB962C8B-B14F-4D97-AF65-F5344CB8AC3E}">
        <p14:creationId xmlns:p14="http://schemas.microsoft.com/office/powerpoint/2010/main" val="875614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ACB580-39DB-4F05-890D-1131AE93B8F3}" type="datetimeFigureOut">
              <a:rPr lang="en-US" smtClean="0"/>
              <a:pPr/>
              <a:t>8/10/2018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81C3AB-920A-4242-BA96-BE4D609EF7E8}" type="slidenum">
              <a:rPr lang="en-US" smtClean="0"/>
              <a:pPr/>
              <a:t>‹#›</a:t>
            </a:fld>
            <a:endParaRPr lang="en-US"/>
          </a:p>
        </p:txBody>
      </p:sp>
    </p:spTree>
    <p:extLst>
      <p:ext uri="{BB962C8B-B14F-4D97-AF65-F5344CB8AC3E}">
        <p14:creationId xmlns:p14="http://schemas.microsoft.com/office/powerpoint/2010/main" val="2896161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81C3AB-920A-4242-BA96-BE4D609EF7E8}" type="slidenum">
              <a:rPr lang="en-US" smtClean="0"/>
              <a:pPr/>
              <a:t>1</a:t>
            </a:fld>
            <a:endParaRPr lang="en-US"/>
          </a:p>
        </p:txBody>
      </p:sp>
    </p:spTree>
    <p:extLst>
      <p:ext uri="{BB962C8B-B14F-4D97-AF65-F5344CB8AC3E}">
        <p14:creationId xmlns:p14="http://schemas.microsoft.com/office/powerpoint/2010/main" val="318637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81C3AB-920A-4242-BA96-BE4D609EF7E8}" type="slidenum">
              <a:rPr lang="en-US" smtClean="0"/>
              <a:pPr/>
              <a:t>12</a:t>
            </a:fld>
            <a:endParaRPr lang="en-US"/>
          </a:p>
        </p:txBody>
      </p:sp>
    </p:spTree>
    <p:extLst>
      <p:ext uri="{BB962C8B-B14F-4D97-AF65-F5344CB8AC3E}">
        <p14:creationId xmlns:p14="http://schemas.microsoft.com/office/powerpoint/2010/main" val="3857178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81C3AB-920A-4242-BA96-BE4D609EF7E8}" type="slidenum">
              <a:rPr lang="en-US" smtClean="0"/>
              <a:pPr/>
              <a:t>13</a:t>
            </a:fld>
            <a:endParaRPr lang="en-US"/>
          </a:p>
        </p:txBody>
      </p:sp>
    </p:spTree>
    <p:extLst>
      <p:ext uri="{BB962C8B-B14F-4D97-AF65-F5344CB8AC3E}">
        <p14:creationId xmlns:p14="http://schemas.microsoft.com/office/powerpoint/2010/main" val="1315349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81C3AB-920A-4242-BA96-BE4D609EF7E8}" type="slidenum">
              <a:rPr lang="en-US" smtClean="0"/>
              <a:pPr/>
              <a:t>14</a:t>
            </a:fld>
            <a:endParaRPr lang="en-US"/>
          </a:p>
        </p:txBody>
      </p:sp>
    </p:spTree>
    <p:extLst>
      <p:ext uri="{BB962C8B-B14F-4D97-AF65-F5344CB8AC3E}">
        <p14:creationId xmlns:p14="http://schemas.microsoft.com/office/powerpoint/2010/main" val="3839420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81C3AB-920A-4242-BA96-BE4D609EF7E8}" type="slidenum">
              <a:rPr lang="en-US" smtClean="0"/>
              <a:pPr/>
              <a:t>15</a:t>
            </a:fld>
            <a:endParaRPr lang="en-US"/>
          </a:p>
        </p:txBody>
      </p:sp>
    </p:spTree>
    <p:extLst>
      <p:ext uri="{BB962C8B-B14F-4D97-AF65-F5344CB8AC3E}">
        <p14:creationId xmlns:p14="http://schemas.microsoft.com/office/powerpoint/2010/main" val="529837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81C3AB-920A-4242-BA96-BE4D609EF7E8}" type="slidenum">
              <a:rPr lang="en-US" smtClean="0"/>
              <a:pPr/>
              <a:t>16</a:t>
            </a:fld>
            <a:endParaRPr lang="en-US"/>
          </a:p>
        </p:txBody>
      </p:sp>
    </p:spTree>
    <p:extLst>
      <p:ext uri="{BB962C8B-B14F-4D97-AF65-F5344CB8AC3E}">
        <p14:creationId xmlns:p14="http://schemas.microsoft.com/office/powerpoint/2010/main" val="3275167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81C3AB-920A-4242-BA96-BE4D609EF7E8}" type="slidenum">
              <a:rPr lang="en-US" smtClean="0"/>
              <a:pPr/>
              <a:t>17</a:t>
            </a:fld>
            <a:endParaRPr lang="en-US"/>
          </a:p>
        </p:txBody>
      </p:sp>
    </p:spTree>
    <p:extLst>
      <p:ext uri="{BB962C8B-B14F-4D97-AF65-F5344CB8AC3E}">
        <p14:creationId xmlns:p14="http://schemas.microsoft.com/office/powerpoint/2010/main" val="4122005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81C3AB-920A-4242-BA96-BE4D609EF7E8}" type="slidenum">
              <a:rPr lang="en-US" smtClean="0"/>
              <a:pPr/>
              <a:t>18</a:t>
            </a:fld>
            <a:endParaRPr lang="en-US"/>
          </a:p>
        </p:txBody>
      </p:sp>
    </p:spTree>
    <p:extLst>
      <p:ext uri="{BB962C8B-B14F-4D97-AF65-F5344CB8AC3E}">
        <p14:creationId xmlns:p14="http://schemas.microsoft.com/office/powerpoint/2010/main" val="1156732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81C3AB-920A-4242-BA96-BE4D609EF7E8}" type="slidenum">
              <a:rPr lang="en-US" smtClean="0"/>
              <a:pPr/>
              <a:t>19</a:t>
            </a:fld>
            <a:endParaRPr lang="en-US"/>
          </a:p>
        </p:txBody>
      </p:sp>
    </p:spTree>
    <p:extLst>
      <p:ext uri="{BB962C8B-B14F-4D97-AF65-F5344CB8AC3E}">
        <p14:creationId xmlns:p14="http://schemas.microsoft.com/office/powerpoint/2010/main" val="1485898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81C3AB-920A-4242-BA96-BE4D609EF7E8}" type="slidenum">
              <a:rPr lang="en-US" smtClean="0"/>
              <a:pPr/>
              <a:t>20</a:t>
            </a:fld>
            <a:endParaRPr lang="en-US"/>
          </a:p>
        </p:txBody>
      </p:sp>
    </p:spTree>
    <p:extLst>
      <p:ext uri="{BB962C8B-B14F-4D97-AF65-F5344CB8AC3E}">
        <p14:creationId xmlns:p14="http://schemas.microsoft.com/office/powerpoint/2010/main" val="672413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81C3AB-920A-4242-BA96-BE4D609EF7E8}" type="slidenum">
              <a:rPr lang="en-US" smtClean="0"/>
              <a:pPr/>
              <a:t>21</a:t>
            </a:fld>
            <a:endParaRPr lang="en-US"/>
          </a:p>
        </p:txBody>
      </p:sp>
    </p:spTree>
    <p:extLst>
      <p:ext uri="{BB962C8B-B14F-4D97-AF65-F5344CB8AC3E}">
        <p14:creationId xmlns:p14="http://schemas.microsoft.com/office/powerpoint/2010/main" val="2991029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81C3AB-920A-4242-BA96-BE4D609EF7E8}" type="slidenum">
              <a:rPr lang="en-US" smtClean="0"/>
              <a:pPr/>
              <a:t>3</a:t>
            </a:fld>
            <a:endParaRPr lang="en-US"/>
          </a:p>
        </p:txBody>
      </p:sp>
    </p:spTree>
    <p:extLst>
      <p:ext uri="{BB962C8B-B14F-4D97-AF65-F5344CB8AC3E}">
        <p14:creationId xmlns:p14="http://schemas.microsoft.com/office/powerpoint/2010/main" val="1649997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81C3AB-920A-4242-BA96-BE4D609EF7E8}" type="slidenum">
              <a:rPr lang="en-US" smtClean="0"/>
              <a:pPr/>
              <a:t>22</a:t>
            </a:fld>
            <a:endParaRPr lang="en-US"/>
          </a:p>
        </p:txBody>
      </p:sp>
    </p:spTree>
    <p:extLst>
      <p:ext uri="{BB962C8B-B14F-4D97-AF65-F5344CB8AC3E}">
        <p14:creationId xmlns:p14="http://schemas.microsoft.com/office/powerpoint/2010/main" val="3335745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81C3AB-920A-4242-BA96-BE4D609EF7E8}" type="slidenum">
              <a:rPr lang="en-US" smtClean="0"/>
              <a:pPr/>
              <a:t>23</a:t>
            </a:fld>
            <a:endParaRPr lang="en-US"/>
          </a:p>
        </p:txBody>
      </p:sp>
    </p:spTree>
    <p:extLst>
      <p:ext uri="{BB962C8B-B14F-4D97-AF65-F5344CB8AC3E}">
        <p14:creationId xmlns:p14="http://schemas.microsoft.com/office/powerpoint/2010/main" val="1678742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81C3AB-920A-4242-BA96-BE4D609EF7E8}" type="slidenum">
              <a:rPr lang="en-US" smtClean="0"/>
              <a:pPr/>
              <a:t>24</a:t>
            </a:fld>
            <a:endParaRPr lang="en-US"/>
          </a:p>
        </p:txBody>
      </p:sp>
    </p:spTree>
    <p:extLst>
      <p:ext uri="{BB962C8B-B14F-4D97-AF65-F5344CB8AC3E}">
        <p14:creationId xmlns:p14="http://schemas.microsoft.com/office/powerpoint/2010/main" val="530471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81C3AB-920A-4242-BA96-BE4D609EF7E8}" type="slidenum">
              <a:rPr lang="en-US" smtClean="0"/>
              <a:pPr/>
              <a:t>25</a:t>
            </a:fld>
            <a:endParaRPr lang="en-US"/>
          </a:p>
        </p:txBody>
      </p:sp>
    </p:spTree>
    <p:extLst>
      <p:ext uri="{BB962C8B-B14F-4D97-AF65-F5344CB8AC3E}">
        <p14:creationId xmlns:p14="http://schemas.microsoft.com/office/powerpoint/2010/main" val="2122846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81C3AB-920A-4242-BA96-BE4D609EF7E8}" type="slidenum">
              <a:rPr lang="en-US" smtClean="0"/>
              <a:pPr/>
              <a:t>36</a:t>
            </a:fld>
            <a:endParaRPr lang="en-US"/>
          </a:p>
        </p:txBody>
      </p:sp>
    </p:spTree>
    <p:extLst>
      <p:ext uri="{BB962C8B-B14F-4D97-AF65-F5344CB8AC3E}">
        <p14:creationId xmlns:p14="http://schemas.microsoft.com/office/powerpoint/2010/main" val="1542456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81C3AB-920A-4242-BA96-BE4D609EF7E8}" type="slidenum">
              <a:rPr lang="en-US" smtClean="0"/>
              <a:pPr/>
              <a:t>4</a:t>
            </a:fld>
            <a:endParaRPr lang="en-US"/>
          </a:p>
        </p:txBody>
      </p:sp>
    </p:spTree>
    <p:extLst>
      <p:ext uri="{BB962C8B-B14F-4D97-AF65-F5344CB8AC3E}">
        <p14:creationId xmlns:p14="http://schemas.microsoft.com/office/powerpoint/2010/main" val="3021076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81C3AB-920A-4242-BA96-BE4D609EF7E8}" type="slidenum">
              <a:rPr lang="en-US" smtClean="0"/>
              <a:pPr/>
              <a:t>5</a:t>
            </a:fld>
            <a:endParaRPr lang="en-US"/>
          </a:p>
        </p:txBody>
      </p:sp>
    </p:spTree>
    <p:extLst>
      <p:ext uri="{BB962C8B-B14F-4D97-AF65-F5344CB8AC3E}">
        <p14:creationId xmlns:p14="http://schemas.microsoft.com/office/powerpoint/2010/main" val="3337411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81C3AB-920A-4242-BA96-BE4D609EF7E8}" type="slidenum">
              <a:rPr lang="en-US" smtClean="0"/>
              <a:pPr/>
              <a:t>6</a:t>
            </a:fld>
            <a:endParaRPr lang="en-US"/>
          </a:p>
        </p:txBody>
      </p:sp>
    </p:spTree>
    <p:extLst>
      <p:ext uri="{BB962C8B-B14F-4D97-AF65-F5344CB8AC3E}">
        <p14:creationId xmlns:p14="http://schemas.microsoft.com/office/powerpoint/2010/main" val="973397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81C3AB-920A-4242-BA96-BE4D609EF7E8}" type="slidenum">
              <a:rPr lang="en-US" smtClean="0"/>
              <a:pPr/>
              <a:t>8</a:t>
            </a:fld>
            <a:endParaRPr lang="en-US"/>
          </a:p>
        </p:txBody>
      </p:sp>
    </p:spTree>
    <p:extLst>
      <p:ext uri="{BB962C8B-B14F-4D97-AF65-F5344CB8AC3E}">
        <p14:creationId xmlns:p14="http://schemas.microsoft.com/office/powerpoint/2010/main" val="162629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81C3AB-920A-4242-BA96-BE4D609EF7E8}" type="slidenum">
              <a:rPr lang="en-US" smtClean="0"/>
              <a:pPr/>
              <a:t>9</a:t>
            </a:fld>
            <a:endParaRPr lang="en-US"/>
          </a:p>
        </p:txBody>
      </p:sp>
    </p:spTree>
    <p:extLst>
      <p:ext uri="{BB962C8B-B14F-4D97-AF65-F5344CB8AC3E}">
        <p14:creationId xmlns:p14="http://schemas.microsoft.com/office/powerpoint/2010/main" val="2333401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81C3AB-920A-4242-BA96-BE4D609EF7E8}" type="slidenum">
              <a:rPr lang="en-US" smtClean="0"/>
              <a:pPr/>
              <a:t>10</a:t>
            </a:fld>
            <a:endParaRPr lang="en-US"/>
          </a:p>
        </p:txBody>
      </p:sp>
    </p:spTree>
    <p:extLst>
      <p:ext uri="{BB962C8B-B14F-4D97-AF65-F5344CB8AC3E}">
        <p14:creationId xmlns:p14="http://schemas.microsoft.com/office/powerpoint/2010/main" val="399999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81C3AB-920A-4242-BA96-BE4D609EF7E8}" type="slidenum">
              <a:rPr lang="en-US" smtClean="0"/>
              <a:pPr/>
              <a:t>11</a:t>
            </a:fld>
            <a:endParaRPr lang="en-US"/>
          </a:p>
        </p:txBody>
      </p:sp>
    </p:spTree>
    <p:extLst>
      <p:ext uri="{BB962C8B-B14F-4D97-AF65-F5344CB8AC3E}">
        <p14:creationId xmlns:p14="http://schemas.microsoft.com/office/powerpoint/2010/main" val="2366596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44543B-91CD-418D-A00F-778D9CA36FDA}" type="datetimeFigureOut">
              <a:rPr lang="en-US" smtClean="0"/>
              <a:pPr/>
              <a:t>8/10/2018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87216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44543B-91CD-418D-A00F-778D9CA36FDA}" type="datetimeFigureOut">
              <a:rPr lang="en-US" smtClean="0"/>
              <a:pPr/>
              <a:t>8/10/2018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D2EDCF9-08F4-426C-9AD2-5055AE203D1C}" type="slidenum">
              <a:rPr lang="en-US" smtClean="0"/>
              <a:pPr/>
              <a:t>‹#›</a:t>
            </a:fld>
            <a:endParaRPr lang="en-US"/>
          </a:p>
        </p:txBody>
      </p:sp>
    </p:spTree>
    <p:extLst>
      <p:ext uri="{BB962C8B-B14F-4D97-AF65-F5344CB8AC3E}">
        <p14:creationId xmlns:p14="http://schemas.microsoft.com/office/powerpoint/2010/main" val="2552268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44543B-91CD-418D-A00F-778D9CA36FDA}" type="datetimeFigureOut">
              <a:rPr lang="en-US" smtClean="0"/>
              <a:pPr/>
              <a:t>8/10/2018</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D2EDCF9-08F4-426C-9AD2-5055AE203D1C}"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61163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344543B-91CD-418D-A00F-778D9CA36FDA}" type="datetimeFigureOut">
              <a:rPr lang="en-US" smtClean="0"/>
              <a:pPr/>
              <a:t>8/10/2018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D2EDCF9-08F4-426C-9AD2-5055AE203D1C}" type="slidenum">
              <a:rPr lang="en-US" smtClean="0"/>
              <a:pPr/>
              <a:t>‹#›</a:t>
            </a:fld>
            <a:endParaRPr lang="en-US"/>
          </a:p>
        </p:txBody>
      </p:sp>
    </p:spTree>
    <p:extLst>
      <p:ext uri="{BB962C8B-B14F-4D97-AF65-F5344CB8AC3E}">
        <p14:creationId xmlns:p14="http://schemas.microsoft.com/office/powerpoint/2010/main" val="2027403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344543B-91CD-418D-A00F-778D9CA36FDA}" type="datetimeFigureOut">
              <a:rPr lang="en-US" smtClean="0"/>
              <a:pPr/>
              <a:t>8/10/2018</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D2EDCF9-08F4-426C-9AD2-5055AE203D1C}"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8912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344543B-91CD-418D-A00F-778D9CA36FDA}" type="datetimeFigureOut">
              <a:rPr lang="en-US" smtClean="0"/>
              <a:pPr/>
              <a:t>8/10/2018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D2EDCF9-08F4-426C-9AD2-5055AE203D1C}" type="slidenum">
              <a:rPr lang="en-US" smtClean="0"/>
              <a:pPr/>
              <a:t>‹#›</a:t>
            </a:fld>
            <a:endParaRPr lang="en-US"/>
          </a:p>
        </p:txBody>
      </p:sp>
    </p:spTree>
    <p:extLst>
      <p:ext uri="{BB962C8B-B14F-4D97-AF65-F5344CB8AC3E}">
        <p14:creationId xmlns:p14="http://schemas.microsoft.com/office/powerpoint/2010/main" val="2915452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44543B-91CD-418D-A00F-778D9CA36FDA}" type="datetimeFigureOut">
              <a:rPr lang="en-US" smtClean="0"/>
              <a:pPr/>
              <a:t>8/10/2018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D2EDCF9-08F4-426C-9AD2-5055AE203D1C}" type="slidenum">
              <a:rPr lang="en-US" smtClean="0"/>
              <a:pPr/>
              <a:t>‹#›</a:t>
            </a:fld>
            <a:endParaRPr lang="en-US"/>
          </a:p>
        </p:txBody>
      </p:sp>
    </p:spTree>
    <p:extLst>
      <p:ext uri="{BB962C8B-B14F-4D97-AF65-F5344CB8AC3E}">
        <p14:creationId xmlns:p14="http://schemas.microsoft.com/office/powerpoint/2010/main" val="1824916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44543B-91CD-418D-A00F-778D9CA36FDA}" type="datetimeFigureOut">
              <a:rPr lang="en-US" smtClean="0"/>
              <a:pPr/>
              <a:t>8/10/2018</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D2EDCF9-08F4-426C-9AD2-5055AE203D1C}" type="slidenum">
              <a:rPr lang="en-US" smtClean="0"/>
              <a:pPr/>
              <a:t>‹#›</a:t>
            </a:fld>
            <a:endParaRPr lang="en-US"/>
          </a:p>
        </p:txBody>
      </p:sp>
    </p:spTree>
    <p:extLst>
      <p:ext uri="{BB962C8B-B14F-4D97-AF65-F5344CB8AC3E}">
        <p14:creationId xmlns:p14="http://schemas.microsoft.com/office/powerpoint/2010/main" val="1765042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44543B-91CD-418D-A00F-778D9CA36FDA}" type="datetimeFigureOut">
              <a:rPr lang="en-US" smtClean="0"/>
              <a:pPr/>
              <a:t>8/10/2018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50135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44543B-91CD-418D-A00F-778D9CA36FDA}" type="datetimeFigureOut">
              <a:rPr lang="en-US" smtClean="0"/>
              <a:pPr/>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11228" y="3244140"/>
            <a:ext cx="584978" cy="365125"/>
          </a:xfrm>
        </p:spPr>
        <p:txBody>
          <a:bodyPr/>
          <a:lstStyle/>
          <a:p>
            <a:endParaRPr lang="en-US" dirty="0"/>
          </a:p>
        </p:txBody>
      </p:sp>
    </p:spTree>
    <p:extLst>
      <p:ext uri="{BB962C8B-B14F-4D97-AF65-F5344CB8AC3E}">
        <p14:creationId xmlns:p14="http://schemas.microsoft.com/office/powerpoint/2010/main" val="3517307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44543B-91CD-418D-A00F-778D9CA36FDA}" type="datetimeFigureOut">
              <a:rPr lang="en-US" smtClean="0"/>
              <a:pPr/>
              <a:t>8/10/2018</a:t>
            </a:fld>
            <a:endParaRPr lang="en-US"/>
          </a:p>
        </p:txBody>
      </p:sp>
      <p:sp>
        <p:nvSpPr>
          <p:cNvPr id="6" name="Footer Placeholder 5"/>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511228" y="787783"/>
            <a:ext cx="584978" cy="365125"/>
          </a:xfrm>
        </p:spPr>
        <p:txBody>
          <a:bodyPr/>
          <a:lstStyle/>
          <a:p>
            <a:endParaRPr lang="en-US" dirty="0"/>
          </a:p>
        </p:txBody>
      </p:sp>
    </p:spTree>
    <p:extLst>
      <p:ext uri="{BB962C8B-B14F-4D97-AF65-F5344CB8AC3E}">
        <p14:creationId xmlns:p14="http://schemas.microsoft.com/office/powerpoint/2010/main" val="3394518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44543B-91CD-418D-A00F-778D9CA36FDA}" type="datetimeFigureOut">
              <a:rPr lang="en-US" smtClean="0"/>
              <a:pPr/>
              <a:t>8/10/2018</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FD2EDCF9-08F4-426C-9AD2-5055AE203D1C}" type="slidenum">
              <a:rPr lang="en-US" smtClean="0"/>
              <a:pPr/>
              <a:t>‹#›</a:t>
            </a:fld>
            <a:endParaRPr lang="en-US"/>
          </a:p>
        </p:txBody>
      </p:sp>
    </p:spTree>
    <p:extLst>
      <p:ext uri="{BB962C8B-B14F-4D97-AF65-F5344CB8AC3E}">
        <p14:creationId xmlns:p14="http://schemas.microsoft.com/office/powerpoint/2010/main" val="671466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44543B-91CD-418D-A00F-778D9CA36FDA}" type="datetimeFigureOut">
              <a:rPr lang="en-US" smtClean="0"/>
              <a:pPr/>
              <a:t>8/10/2018</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D2EDCF9-08F4-426C-9AD2-5055AE203D1C}" type="slidenum">
              <a:rPr lang="en-US" smtClean="0"/>
              <a:pPr/>
              <a:t>‹#›</a:t>
            </a:fld>
            <a:endParaRPr lang="en-US"/>
          </a:p>
        </p:txBody>
      </p:sp>
    </p:spTree>
    <p:extLst>
      <p:ext uri="{BB962C8B-B14F-4D97-AF65-F5344CB8AC3E}">
        <p14:creationId xmlns:p14="http://schemas.microsoft.com/office/powerpoint/2010/main" val="25644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44543B-91CD-418D-A00F-778D9CA36FDA}" type="datetimeFigureOut">
              <a:rPr lang="en-US" smtClean="0"/>
              <a:pPr/>
              <a:t>8/10/2018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D2EDCF9-08F4-426C-9AD2-5055AE203D1C}" type="slidenum">
              <a:rPr lang="en-US" smtClean="0"/>
              <a:pPr/>
              <a:t>‹#›</a:t>
            </a:fld>
            <a:endParaRPr lang="en-US"/>
          </a:p>
        </p:txBody>
      </p:sp>
    </p:spTree>
    <p:extLst>
      <p:ext uri="{BB962C8B-B14F-4D97-AF65-F5344CB8AC3E}">
        <p14:creationId xmlns:p14="http://schemas.microsoft.com/office/powerpoint/2010/main" val="1129799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44543B-91CD-418D-A00F-778D9CA36FDA}" type="datetimeFigureOut">
              <a:rPr lang="en-US" smtClean="0"/>
              <a:pPr/>
              <a:t>8/10/2018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D2EDCF9-08F4-426C-9AD2-5055AE203D1C}" type="slidenum">
              <a:rPr lang="en-US" smtClean="0"/>
              <a:pPr/>
              <a:t>‹#›</a:t>
            </a:fld>
            <a:endParaRPr lang="en-US"/>
          </a:p>
        </p:txBody>
      </p:sp>
    </p:spTree>
    <p:extLst>
      <p:ext uri="{BB962C8B-B14F-4D97-AF65-F5344CB8AC3E}">
        <p14:creationId xmlns:p14="http://schemas.microsoft.com/office/powerpoint/2010/main" val="1034342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44543B-91CD-418D-A00F-778D9CA36FDA}" type="datetimeFigureOut">
              <a:rPr lang="en-US" smtClean="0"/>
              <a:pPr/>
              <a:t>8/10/2018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D2EDCF9-08F4-426C-9AD2-5055AE203D1C}" type="slidenum">
              <a:rPr lang="en-US" smtClean="0"/>
              <a:pPr/>
              <a:t>‹#›</a:t>
            </a:fld>
            <a:endParaRPr lang="en-US"/>
          </a:p>
        </p:txBody>
      </p:sp>
    </p:spTree>
    <p:extLst>
      <p:ext uri="{BB962C8B-B14F-4D97-AF65-F5344CB8AC3E}">
        <p14:creationId xmlns:p14="http://schemas.microsoft.com/office/powerpoint/2010/main" val="194433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6344543B-91CD-418D-A00F-778D9CA36FDA}" type="datetimeFigureOut">
              <a:rPr lang="en-US" smtClean="0"/>
              <a:pPr/>
              <a:t>8/10/2018</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FD2EDCF9-08F4-426C-9AD2-5055AE203D1C}" type="slidenum">
              <a:rPr lang="en-US" smtClean="0"/>
              <a:pPr/>
              <a:t>‹#›</a:t>
            </a:fld>
            <a:endParaRPr lang="en-US"/>
          </a:p>
        </p:txBody>
      </p:sp>
    </p:spTree>
    <p:extLst>
      <p:ext uri="{BB962C8B-B14F-4D97-AF65-F5344CB8AC3E}">
        <p14:creationId xmlns:p14="http://schemas.microsoft.com/office/powerpoint/2010/main" val="23585150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aces.nmsu.edu/pubs/_e/E322/welcome.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38200"/>
            <a:ext cx="7772400" cy="1828800"/>
          </a:xfrm>
        </p:spPr>
        <p:txBody>
          <a:bodyPr>
            <a:normAutofit fontScale="90000"/>
          </a:bodyPr>
          <a:lstStyle/>
          <a:p>
            <a:r>
              <a:rPr lang="en-US" dirty="0" smtClean="0"/>
              <a:t>The Basics of</a:t>
            </a:r>
            <a:br>
              <a:rPr lang="en-US" dirty="0" smtClean="0"/>
            </a:br>
            <a:r>
              <a:rPr lang="en-US" dirty="0" smtClean="0"/>
              <a:t>Solar Food </a:t>
            </a:r>
            <a:br>
              <a:rPr lang="en-US" dirty="0" smtClean="0"/>
            </a:br>
            <a:r>
              <a:rPr lang="en-US" dirty="0" smtClean="0"/>
              <a:t> Dehydration</a:t>
            </a:r>
            <a:endParaRPr lang="en-US" dirty="0"/>
          </a:p>
        </p:txBody>
      </p:sp>
      <p:sp>
        <p:nvSpPr>
          <p:cNvPr id="3" name="Subtitle 2"/>
          <p:cNvSpPr>
            <a:spLocks noGrp="1"/>
          </p:cNvSpPr>
          <p:nvPr>
            <p:ph type="subTitle" idx="1"/>
          </p:nvPr>
        </p:nvSpPr>
        <p:spPr>
          <a:xfrm>
            <a:off x="3276600" y="3685032"/>
            <a:ext cx="5218176" cy="2639568"/>
          </a:xfrm>
        </p:spPr>
        <p:txBody>
          <a:bodyPr>
            <a:normAutofit fontScale="92500" lnSpcReduction="10000"/>
          </a:bodyPr>
          <a:lstStyle/>
          <a:p>
            <a:r>
              <a:rPr lang="en-US" dirty="0" smtClean="0"/>
              <a:t>Presented by</a:t>
            </a:r>
          </a:p>
          <a:p>
            <a:r>
              <a:rPr lang="en-US" sz="2800" b="1" dirty="0" smtClean="0">
                <a:solidFill>
                  <a:schemeClr val="accent4">
                    <a:lumMod val="50000"/>
                  </a:schemeClr>
                </a:solidFill>
                <a:latin typeface="Adelon-Light" panose="00000300000000000000" pitchFamily="2" charset="0"/>
                <a:ea typeface="Adelon-Light" panose="00000300000000000000" pitchFamily="2" charset="0"/>
              </a:rPr>
              <a:t>Rose </a:t>
            </a:r>
            <a:r>
              <a:rPr lang="en-US" sz="2800" b="1" dirty="0" smtClean="0">
                <a:solidFill>
                  <a:schemeClr val="accent4">
                    <a:lumMod val="50000"/>
                  </a:schemeClr>
                </a:solidFill>
                <a:latin typeface="Adelon-Light" panose="00000300000000000000" pitchFamily="2" charset="0"/>
                <a:ea typeface="Adelon-Light" panose="00000300000000000000" pitchFamily="2" charset="0"/>
              </a:rPr>
              <a:t>Marie Kern</a:t>
            </a:r>
            <a:endParaRPr lang="en-US" sz="2800" b="1" dirty="0" smtClean="0">
              <a:solidFill>
                <a:schemeClr val="accent4">
                  <a:lumMod val="50000"/>
                </a:schemeClr>
              </a:solidFill>
              <a:latin typeface="Adelon-Light" panose="00000300000000000000" pitchFamily="2" charset="0"/>
              <a:ea typeface="Adelon-Light" panose="00000300000000000000" pitchFamily="2" charset="0"/>
            </a:endParaRPr>
          </a:p>
          <a:p>
            <a:endParaRPr lang="en-US" sz="2800" dirty="0" smtClean="0">
              <a:solidFill>
                <a:srgbClr val="00B0F0"/>
              </a:solidFill>
            </a:endParaRPr>
          </a:p>
          <a:p>
            <a:r>
              <a:rPr lang="en-US" dirty="0" smtClean="0"/>
              <a:t>Author of </a:t>
            </a:r>
          </a:p>
          <a:p>
            <a:r>
              <a:rPr lang="en-US" sz="3200" dirty="0" smtClean="0">
                <a:solidFill>
                  <a:srgbClr val="C00000"/>
                </a:solidFill>
                <a:latin typeface="Comic Sans MS" pitchFamily="66" charset="0"/>
              </a:rPr>
              <a:t>The Solar Chef</a:t>
            </a:r>
          </a:p>
          <a:p>
            <a:r>
              <a:rPr lang="en-US" dirty="0" smtClean="0">
                <a:solidFill>
                  <a:srgbClr val="C00000"/>
                </a:solidFill>
                <a:latin typeface="Comic Sans MS" pitchFamily="66" charset="0"/>
              </a:rPr>
              <a:t>A Southwestern Recipe Book for Solar Cooking</a:t>
            </a:r>
            <a:endParaRPr lang="en-US" dirty="0">
              <a:solidFill>
                <a:srgbClr val="C00000"/>
              </a:solidFill>
              <a:latin typeface="Comic Sans MS" pitchFamily="66" charset="0"/>
            </a:endParaRPr>
          </a:p>
        </p:txBody>
      </p:sp>
      <p:pic>
        <p:nvPicPr>
          <p:cNvPr id="4" name="Picture 3" descr="color varied.gif"/>
          <p:cNvPicPr>
            <a:picLocks noChangeAspect="1"/>
          </p:cNvPicPr>
          <p:nvPr/>
        </p:nvPicPr>
        <p:blipFill>
          <a:blip r:embed="rId3" cstate="print"/>
          <a:stretch>
            <a:fillRect/>
          </a:stretch>
        </p:blipFill>
        <p:spPr>
          <a:xfrm>
            <a:off x="5486400" y="445322"/>
            <a:ext cx="2895600" cy="261455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0" y="3976116"/>
            <a:ext cx="1627403" cy="2057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5800" y="304800"/>
            <a:ext cx="8077200" cy="4648200"/>
          </a:xfrm>
        </p:spPr>
        <p:txBody>
          <a:bodyPr>
            <a:normAutofit fontScale="85000" lnSpcReduction="20000"/>
          </a:bodyPr>
          <a:lstStyle/>
          <a:p>
            <a:pPr marL="0" indent="0" algn="ctr">
              <a:buNone/>
            </a:pPr>
            <a:r>
              <a:rPr lang="en-US" sz="3800" b="1" dirty="0" smtClean="0">
                <a:solidFill>
                  <a:srgbClr val="C00000"/>
                </a:solidFill>
              </a:rPr>
              <a:t>Types of Solar Food Dehydration</a:t>
            </a:r>
          </a:p>
          <a:p>
            <a:endParaRPr lang="en-US" dirty="0"/>
          </a:p>
          <a:p>
            <a:r>
              <a:rPr lang="en-US" sz="3200" dirty="0"/>
              <a:t>Laying food out on screens and </a:t>
            </a:r>
            <a:r>
              <a:rPr lang="en-US" sz="3200" dirty="0" smtClean="0"/>
              <a:t>trays – Temps in NM between 120 and 150 degrees possible in summer. </a:t>
            </a:r>
            <a:endParaRPr lang="en-US" sz="3200" dirty="0"/>
          </a:p>
          <a:p>
            <a:endParaRPr lang="en-US" sz="1200" dirty="0" smtClean="0"/>
          </a:p>
          <a:p>
            <a:r>
              <a:rPr lang="en-US" sz="3200" dirty="0" smtClean="0"/>
              <a:t>Solar </a:t>
            </a:r>
            <a:r>
              <a:rPr lang="en-US" sz="3200" dirty="0" smtClean="0"/>
              <a:t>Dehydrator that concentrates </a:t>
            </a:r>
            <a:r>
              <a:rPr lang="en-US" sz="3200" dirty="0" smtClean="0"/>
              <a:t>sunlight - temps up to 200 degrees possible</a:t>
            </a:r>
          </a:p>
          <a:p>
            <a:endParaRPr lang="en-US" sz="1100" dirty="0" smtClean="0"/>
          </a:p>
          <a:p>
            <a:r>
              <a:rPr lang="en-US" sz="3200" dirty="0" smtClean="0"/>
              <a:t>Using </a:t>
            </a:r>
            <a:r>
              <a:rPr lang="en-US" sz="3200" dirty="0" smtClean="0"/>
              <a:t>a Sun </a:t>
            </a:r>
            <a:r>
              <a:rPr lang="en-US" sz="3200" dirty="0" smtClean="0"/>
              <a:t>Oven – Temps up to 420 degrees possible – mitigate temp by changing angles or setting in dappled shade.</a:t>
            </a:r>
            <a:endParaRPr lang="en-US" sz="3200" dirty="0"/>
          </a:p>
        </p:txBody>
      </p:sp>
      <p:pic>
        <p:nvPicPr>
          <p:cNvPr id="3" name="Content Placeholder 3" descr="Oven2.jpg"/>
          <p:cNvPicPr>
            <a:picLocks noChangeAspect="1"/>
          </p:cNvPicPr>
          <p:nvPr/>
        </p:nvPicPr>
        <p:blipFill>
          <a:blip r:embed="rId3" cstate="print"/>
          <a:stretch>
            <a:fillRect/>
          </a:stretch>
        </p:blipFill>
        <p:spPr>
          <a:xfrm>
            <a:off x="6553200" y="4869007"/>
            <a:ext cx="2053255" cy="1387186"/>
          </a:xfrm>
          <a:prstGeom prst="rect">
            <a:avLst/>
          </a:prstGeom>
        </p:spPr>
      </p:pic>
      <p:pic>
        <p:nvPicPr>
          <p:cNvPr id="4" name="Picture 3" descr="Illustration of a homemade sun-drying/solar drying rack"/>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953000"/>
            <a:ext cx="2743200" cy="1303193"/>
          </a:xfrm>
          <a:prstGeom prst="rect">
            <a:avLst/>
          </a:prstGeom>
          <a:noFill/>
          <a:ln>
            <a:noFill/>
          </a:ln>
        </p:spPr>
      </p:pic>
      <p:pic>
        <p:nvPicPr>
          <p:cNvPr id="1026" name="Picture 2"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4932218"/>
            <a:ext cx="1765300" cy="1323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for Solar Food Dehydration</a:t>
            </a:r>
            <a:endParaRPr lang="en-US" dirty="0"/>
          </a:p>
        </p:txBody>
      </p:sp>
      <p:sp>
        <p:nvSpPr>
          <p:cNvPr id="3" name="Content Placeholder 2"/>
          <p:cNvSpPr>
            <a:spLocks noGrp="1"/>
          </p:cNvSpPr>
          <p:nvPr>
            <p:ph idx="1"/>
          </p:nvPr>
        </p:nvSpPr>
        <p:spPr>
          <a:xfrm>
            <a:off x="1143000" y="1661890"/>
            <a:ext cx="7543800" cy="4114800"/>
          </a:xfrm>
        </p:spPr>
        <p:txBody>
          <a:bodyPr/>
          <a:lstStyle/>
          <a:p>
            <a:r>
              <a:rPr lang="en-US" sz="2400" dirty="0"/>
              <a:t>Screens, racks, hardware cloth, </a:t>
            </a:r>
            <a:r>
              <a:rPr lang="en-US" sz="2400" dirty="0" smtClean="0"/>
              <a:t>or trays.</a:t>
            </a:r>
          </a:p>
          <a:p>
            <a:r>
              <a:rPr lang="en-US" sz="2400" dirty="0" smtClean="0"/>
              <a:t>For herbs: </a:t>
            </a:r>
            <a:r>
              <a:rPr lang="en-US" sz="2400" dirty="0"/>
              <a:t>paper or plastic grocery </a:t>
            </a:r>
            <a:r>
              <a:rPr lang="en-US" sz="2400" dirty="0" smtClean="0"/>
              <a:t>bags</a:t>
            </a:r>
            <a:endParaRPr lang="en-US" sz="2400" dirty="0"/>
          </a:p>
          <a:p>
            <a:r>
              <a:rPr lang="en-US" sz="2400" dirty="0"/>
              <a:t>Food Processer or </a:t>
            </a:r>
            <a:r>
              <a:rPr lang="en-US" sz="2400" dirty="0" smtClean="0"/>
              <a:t>knives to slice thinly</a:t>
            </a:r>
            <a:endParaRPr lang="en-US" sz="2400" dirty="0"/>
          </a:p>
          <a:p>
            <a:r>
              <a:rPr lang="en-US" sz="2400" dirty="0"/>
              <a:t>Outdoor thermometer</a:t>
            </a:r>
          </a:p>
          <a:p>
            <a:r>
              <a:rPr lang="en-US" sz="2400" dirty="0"/>
              <a:t>Sheer curtains or cheesecloth and a way to keep them weighted</a:t>
            </a:r>
            <a:r>
              <a:rPr lang="en-US" sz="2400" dirty="0" smtClean="0"/>
              <a:t>.</a:t>
            </a:r>
          </a:p>
          <a:p>
            <a:r>
              <a:rPr lang="en-US" sz="2400" dirty="0" smtClean="0"/>
              <a:t>Tables to keep food up and away from insects and animals. </a:t>
            </a:r>
          </a:p>
          <a:p>
            <a:pPr marL="0" indent="0">
              <a:buNone/>
            </a:pPr>
            <a:endParaRPr lang="en-US" dirty="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 Oven Drying</a:t>
            </a:r>
            <a:endParaRPr lang="en-US" dirty="0"/>
          </a:p>
        </p:txBody>
      </p:sp>
      <p:pic>
        <p:nvPicPr>
          <p:cNvPr id="4" name="Content Placeholder 3" descr="Oven2.jpg"/>
          <p:cNvPicPr>
            <a:picLocks noGrp="1" noChangeAspect="1"/>
          </p:cNvPicPr>
          <p:nvPr>
            <p:ph idx="1"/>
          </p:nvPr>
        </p:nvPicPr>
        <p:blipFill>
          <a:blip r:embed="rId3" cstate="print"/>
          <a:stretch>
            <a:fillRect/>
          </a:stretch>
        </p:blipFill>
        <p:spPr>
          <a:xfrm>
            <a:off x="5784930" y="609600"/>
            <a:ext cx="2837495" cy="1917021"/>
          </a:xfrm>
        </p:spPr>
      </p:pic>
      <p:sp>
        <p:nvSpPr>
          <p:cNvPr id="3" name="TextBox 2"/>
          <p:cNvSpPr txBox="1"/>
          <p:nvPr/>
        </p:nvSpPr>
        <p:spPr>
          <a:xfrm>
            <a:off x="673975" y="1272186"/>
            <a:ext cx="4972863" cy="1477328"/>
          </a:xfrm>
          <a:prstGeom prst="rect">
            <a:avLst/>
          </a:prstGeom>
          <a:noFill/>
        </p:spPr>
        <p:txBody>
          <a:bodyPr wrap="square" rtlCol="0">
            <a:spAutoFit/>
          </a:bodyPr>
          <a:lstStyle/>
          <a:p>
            <a:r>
              <a:rPr lang="en-US" dirty="0" smtClean="0"/>
              <a:t>While perfect for solar cooking, a sun oven requires a lot of attention to keep it from overheating while drying.  This is one time when you do NOT point the oven directly at the sun!</a:t>
            </a:r>
            <a:endParaRPr lang="en-US" dirty="0"/>
          </a:p>
        </p:txBody>
      </p:sp>
      <p:sp>
        <p:nvSpPr>
          <p:cNvPr id="5" name="TextBox 4"/>
          <p:cNvSpPr txBox="1"/>
          <p:nvPr/>
        </p:nvSpPr>
        <p:spPr>
          <a:xfrm>
            <a:off x="4126625" y="2955202"/>
            <a:ext cx="4495800" cy="3416320"/>
          </a:xfrm>
          <a:prstGeom prst="rect">
            <a:avLst/>
          </a:prstGeom>
          <a:noFill/>
        </p:spPr>
        <p:txBody>
          <a:bodyPr wrap="square" rtlCol="0">
            <a:spAutoFit/>
          </a:bodyPr>
          <a:lstStyle/>
          <a:p>
            <a:r>
              <a:rPr lang="en-US" dirty="0" smtClean="0"/>
              <a:t>Sun Ovens are best for  jerky because the temperature can get high enough to kill all the bacteria. </a:t>
            </a:r>
          </a:p>
          <a:p>
            <a:endParaRPr lang="en-US" dirty="0"/>
          </a:p>
          <a:p>
            <a:r>
              <a:rPr lang="en-US" dirty="0" smtClean="0"/>
              <a:t>They also work for larger, juicier fruits or vegetables requiring drying times which may take days.  </a:t>
            </a:r>
            <a:endParaRPr lang="en-US" dirty="0"/>
          </a:p>
          <a:p>
            <a:endParaRPr lang="en-US" dirty="0" smtClean="0"/>
          </a:p>
          <a:p>
            <a:r>
              <a:rPr lang="en-US" dirty="0" smtClean="0"/>
              <a:t>While actively drying, the glass lid is propped open to expel moisture.  Close it at night to protect the food until the next day. </a:t>
            </a:r>
            <a:endParaRPr lang="en-US" dirty="0"/>
          </a:p>
        </p:txBody>
      </p:sp>
      <p:pic>
        <p:nvPicPr>
          <p:cNvPr id="7" name="Content Placeholder 3" descr="oven-temp.jpg"/>
          <p:cNvPicPr>
            <a:picLocks noChangeAspect="1"/>
          </p:cNvPicPr>
          <p:nvPr/>
        </p:nvPicPr>
        <p:blipFill>
          <a:blip r:embed="rId4" cstate="print"/>
          <a:stretch>
            <a:fillRect/>
          </a:stretch>
        </p:blipFill>
        <p:spPr>
          <a:xfrm>
            <a:off x="838200" y="2971800"/>
            <a:ext cx="2633782" cy="314769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Solar Food Dehydrators</a:t>
            </a:r>
            <a:endParaRPr lang="en-US" dirty="0"/>
          </a:p>
        </p:txBody>
      </p:sp>
      <p:pic>
        <p:nvPicPr>
          <p:cNvPr id="2050" name="Picture 2" descr="solar food dehydrato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33553" y="1219200"/>
            <a:ext cx="2700866" cy="20256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theselfsufficientliving.com/wp-content/uploads/2014/03/Passive-Solar-dryer.jpg?x7475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9848" y="1219200"/>
            <a:ext cx="1749425" cy="17494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2895" y="1143000"/>
            <a:ext cx="22860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190" y="3581400"/>
            <a:ext cx="4286250" cy="3133725"/>
          </a:xfrm>
          <a:prstGeom prst="rect">
            <a:avLst/>
          </a:prstGeom>
        </p:spPr>
      </p:pic>
      <p:sp>
        <p:nvSpPr>
          <p:cNvPr id="6" name="TextBox 5"/>
          <p:cNvSpPr txBox="1"/>
          <p:nvPr/>
        </p:nvSpPr>
        <p:spPr>
          <a:xfrm>
            <a:off x="5257800" y="4495800"/>
            <a:ext cx="3657600" cy="1569660"/>
          </a:xfrm>
          <a:prstGeom prst="rect">
            <a:avLst/>
          </a:prstGeom>
          <a:noFill/>
        </p:spPr>
        <p:txBody>
          <a:bodyPr wrap="square" rtlCol="0">
            <a:spAutoFit/>
          </a:bodyPr>
          <a:lstStyle/>
          <a:p>
            <a:r>
              <a:rPr lang="en-US" sz="2400" dirty="0" smtClean="0"/>
              <a:t>Solar Food Dehydrators protect the food while gathering sunlight and converting it to heat. </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57200"/>
            <a:ext cx="7345680" cy="5577840"/>
          </a:xfrm>
        </p:spPr>
        <p:txBody>
          <a:bodyPr>
            <a:normAutofit/>
          </a:bodyPr>
          <a:lstStyle/>
          <a:p>
            <a:r>
              <a:rPr lang="en-US" b="1" dirty="0"/>
              <a:t>Sun drying on Racks/Tables</a:t>
            </a:r>
            <a:br>
              <a:rPr lang="en-US" b="1" dirty="0"/>
            </a:br>
            <a:endParaRPr lang="en-US" dirty="0"/>
          </a:p>
        </p:txBody>
      </p:sp>
      <p:sp>
        <p:nvSpPr>
          <p:cNvPr id="3" name="Content Placeholder 2"/>
          <p:cNvSpPr>
            <a:spLocks noGrp="1"/>
          </p:cNvSpPr>
          <p:nvPr>
            <p:ph idx="1"/>
          </p:nvPr>
        </p:nvSpPr>
        <p:spPr>
          <a:xfrm>
            <a:off x="990600" y="1295400"/>
            <a:ext cx="7848601" cy="4311022"/>
          </a:xfrm>
        </p:spPr>
        <p:txBody>
          <a:bodyPr/>
          <a:lstStyle/>
          <a:p>
            <a:r>
              <a:rPr lang="en-US" dirty="0" smtClean="0"/>
              <a:t>Dry </a:t>
            </a:r>
            <a:r>
              <a:rPr lang="en-US" dirty="0"/>
              <a:t>fruit and vegetables on hot, dry, breezy days with a minimum temperature of 85°F—the hotter the day the better. Relative humidity should be below 60%. </a:t>
            </a:r>
            <a:endParaRPr lang="en-US" dirty="0" smtClean="0"/>
          </a:p>
          <a:p>
            <a:r>
              <a:rPr lang="en-US" dirty="0" smtClean="0"/>
              <a:t>Because </a:t>
            </a:r>
            <a:r>
              <a:rPr lang="en-US" dirty="0"/>
              <a:t>the weather is uncontrollable, sun-drying </a:t>
            </a:r>
            <a:r>
              <a:rPr lang="en-US" dirty="0" smtClean="0"/>
              <a:t>can </a:t>
            </a:r>
            <a:r>
              <a:rPr lang="en-US" dirty="0"/>
              <a:t>be risky, and it can take several days to complete the process. </a:t>
            </a:r>
            <a:endParaRPr lang="en-US" dirty="0" smtClean="0"/>
          </a:p>
          <a:p>
            <a:r>
              <a:rPr lang="en-US" dirty="0" smtClean="0"/>
              <a:t>Unfinished Sun-dried foods </a:t>
            </a:r>
            <a:r>
              <a:rPr lang="en-US" dirty="0"/>
              <a:t>must be covered or brought under shelter at night. Cool night air condenses, which adds moisture back to the food and slows the drying process</a:t>
            </a:r>
            <a:r>
              <a:rPr lang="en-US" dirty="0" smtClean="0"/>
              <a:t>.</a:t>
            </a:r>
          </a:p>
          <a:p>
            <a:endParaRPr lang="en-US" dirty="0"/>
          </a:p>
          <a:p>
            <a:endParaRPr lang="en-US" dirty="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100" y="4141606"/>
            <a:ext cx="7467600" cy="230301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Sun drying on Racks/Tables</a:t>
            </a:r>
            <a:endParaRPr lang="en-US" dirty="0"/>
          </a:p>
        </p:txBody>
      </p:sp>
      <p:sp>
        <p:nvSpPr>
          <p:cNvPr id="3" name="Content Placeholder 2"/>
          <p:cNvSpPr>
            <a:spLocks noGrp="1"/>
          </p:cNvSpPr>
          <p:nvPr>
            <p:ph idx="1"/>
          </p:nvPr>
        </p:nvSpPr>
        <p:spPr>
          <a:xfrm>
            <a:off x="990601" y="1295400"/>
            <a:ext cx="7543800" cy="5334000"/>
          </a:xfrm>
        </p:spPr>
        <p:txBody>
          <a:bodyPr>
            <a:normAutofit/>
          </a:bodyPr>
          <a:lstStyle/>
          <a:p>
            <a:r>
              <a:rPr lang="en-US" dirty="0"/>
              <a:t>Place prepared foods on drying trays. </a:t>
            </a:r>
            <a:r>
              <a:rPr lang="en-US" dirty="0"/>
              <a:t>Trays measuring about 14 in. × 24 in. × 1 in. are an easy size to handle. </a:t>
            </a:r>
            <a:r>
              <a:rPr lang="en-US" dirty="0" smtClean="0"/>
              <a:t>Options for home-constructed </a:t>
            </a:r>
            <a:r>
              <a:rPr lang="en-US" dirty="0"/>
              <a:t>drying </a:t>
            </a:r>
            <a:r>
              <a:rPr lang="en-US" dirty="0" smtClean="0"/>
              <a:t>trays are window screens, hardware cloth, oven racks, or wood lathe. </a:t>
            </a:r>
          </a:p>
          <a:p>
            <a:r>
              <a:rPr lang="en-US" dirty="0" smtClean="0"/>
              <a:t>Since </a:t>
            </a:r>
            <a:r>
              <a:rPr lang="en-US" dirty="0"/>
              <a:t>aluminum screening reacts with acids in the fruit, it is less desirable. Do not use galvanized metal, </a:t>
            </a:r>
            <a:r>
              <a:rPr lang="en-US" dirty="0" smtClean="0"/>
              <a:t>or copper</a:t>
            </a:r>
            <a:r>
              <a:rPr lang="en-US" dirty="0"/>
              <a:t>, </a:t>
            </a:r>
            <a:r>
              <a:rPr lang="en-US" dirty="0" smtClean="0"/>
              <a:t>screening</a:t>
            </a:r>
            <a:r>
              <a:rPr lang="en-US" dirty="0"/>
              <a:t>. </a:t>
            </a:r>
            <a:endParaRPr lang="en-US" dirty="0" smtClean="0"/>
          </a:p>
          <a:p>
            <a:r>
              <a:rPr lang="en-US" dirty="0" smtClean="0"/>
              <a:t>Place </a:t>
            </a:r>
            <a:r>
              <a:rPr lang="en-US" dirty="0"/>
              <a:t>trays of food away from dusty roads and yards. Elevate them at least 1 inch above the table </a:t>
            </a:r>
            <a:r>
              <a:rPr lang="en-US" dirty="0" smtClean="0"/>
              <a:t>to </a:t>
            </a:r>
            <a:r>
              <a:rPr lang="en-US" dirty="0"/>
              <a:t>allow good air circulation below the food </a:t>
            </a:r>
            <a:endParaRPr lang="en-US" dirty="0" smtClean="0"/>
          </a:p>
          <a:p>
            <a:endParaRPr lang="en-US" dirty="0"/>
          </a:p>
        </p:txBody>
      </p:sp>
      <p:pic>
        <p:nvPicPr>
          <p:cNvPr id="4" name="Picture 3" descr="Illustration of a homemade sun-drying/solar drying rack"/>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267200"/>
            <a:ext cx="4381500" cy="205740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Sun drying on Racks/Tables</a:t>
            </a:r>
            <a:endParaRPr lang="en-US" dirty="0"/>
          </a:p>
        </p:txBody>
      </p:sp>
      <p:sp>
        <p:nvSpPr>
          <p:cNvPr id="3" name="Content Placeholder 2"/>
          <p:cNvSpPr>
            <a:spLocks noGrp="1"/>
          </p:cNvSpPr>
          <p:nvPr>
            <p:ph idx="1"/>
          </p:nvPr>
        </p:nvSpPr>
        <p:spPr>
          <a:xfrm>
            <a:off x="1066800" y="1295400"/>
            <a:ext cx="7315200" cy="5181600"/>
          </a:xfrm>
        </p:spPr>
        <p:txBody>
          <a:bodyPr>
            <a:normAutofit/>
          </a:bodyPr>
          <a:lstStyle/>
          <a:p>
            <a:r>
              <a:rPr lang="en-US" sz="2400" dirty="0"/>
              <a:t>Cover the food with a muslin or cheesecloth tent to protect it from insects. Dry </a:t>
            </a:r>
            <a:r>
              <a:rPr lang="en-US" sz="2400" dirty="0" smtClean="0"/>
              <a:t>in </a:t>
            </a:r>
            <a:r>
              <a:rPr lang="en-US" sz="2400" dirty="0"/>
              <a:t>direct sunlight; move trays periodically to ensure direct sun exposure. If weather turns rainy, you will have to complete the drying process using another method. </a:t>
            </a:r>
            <a:endParaRPr lang="en-US" sz="2400" dirty="0" smtClean="0"/>
          </a:p>
          <a:p>
            <a:endParaRPr lang="en-US" sz="2400" dirty="0"/>
          </a:p>
          <a:p>
            <a:r>
              <a:rPr lang="en-US" sz="2400" dirty="0" smtClean="0"/>
              <a:t>The National Center for Food Preparation advises practitioners to heat </a:t>
            </a:r>
            <a:r>
              <a:rPr lang="en-US" sz="2400" dirty="0"/>
              <a:t>all sun-dried foods in a 150°F oven for 30 minutes to destroy insects or insect eggs, which may be present on sun-dried foods, and to remove additional moisture in thicker pieces.</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Alternate Solar Food Dehydrator</a:t>
            </a:r>
            <a:endParaRPr lang="en-US" dirty="0"/>
          </a:p>
        </p:txBody>
      </p:sp>
      <p:pic>
        <p:nvPicPr>
          <p:cNvPr id="4" name="Content Placeholder 3" descr="Brutus 2007-1.jpg"/>
          <p:cNvPicPr>
            <a:picLocks noGrp="1" noChangeAspect="1"/>
          </p:cNvPicPr>
          <p:nvPr>
            <p:ph idx="1"/>
          </p:nvPr>
        </p:nvPicPr>
        <p:blipFill>
          <a:blip r:embed="rId3" cstate="print"/>
          <a:stretch>
            <a:fillRect/>
          </a:stretch>
        </p:blipFill>
        <p:spPr>
          <a:xfrm>
            <a:off x="2286000" y="1295400"/>
            <a:ext cx="5452701" cy="3778250"/>
          </a:xfrm>
        </p:spPr>
      </p:pic>
      <p:sp>
        <p:nvSpPr>
          <p:cNvPr id="3" name="TextBox 2"/>
          <p:cNvSpPr txBox="1"/>
          <p:nvPr/>
        </p:nvSpPr>
        <p:spPr>
          <a:xfrm>
            <a:off x="1981200" y="5410200"/>
            <a:ext cx="6553200" cy="1200329"/>
          </a:xfrm>
          <a:prstGeom prst="rect">
            <a:avLst/>
          </a:prstGeom>
          <a:noFill/>
        </p:spPr>
        <p:txBody>
          <a:bodyPr wrap="square" rtlCol="0">
            <a:spAutoFit/>
          </a:bodyPr>
          <a:lstStyle/>
          <a:p>
            <a:r>
              <a:rPr lang="en-US" dirty="0" smtClean="0"/>
              <a:t>Park Facing south. Roll windows up leaving small crack on top to let heat escape.  Set trays and racks on dashboard or seats.  Make sure you like the smell of whatever you are drying.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381000"/>
            <a:ext cx="4724400" cy="1280890"/>
          </a:xfrm>
        </p:spPr>
        <p:txBody>
          <a:bodyPr>
            <a:noAutofit/>
          </a:bodyPr>
          <a:lstStyle/>
          <a:p>
            <a:pPr lvl="0"/>
            <a:r>
              <a:rPr lang="en-US" dirty="0"/>
              <a:t>Fruits/Vegetables suitable for drying</a:t>
            </a:r>
            <a:br>
              <a:rPr lang="en-US" dirty="0"/>
            </a:br>
            <a:r>
              <a:rPr lang="en-US" dirty="0"/>
              <a:t> </a:t>
            </a:r>
            <a:br>
              <a:rPr lang="en-US" dirty="0"/>
            </a:br>
            <a:r>
              <a:rPr lang="en-US" sz="2800" dirty="0" smtClean="0"/>
              <a:t>Dry Veggies </a:t>
            </a:r>
            <a:r>
              <a:rPr lang="en-US" sz="2800" dirty="0"/>
              <a:t>and Fruit </a:t>
            </a:r>
            <a:r>
              <a:rPr lang="en-US" sz="2800" dirty="0" smtClean="0"/>
              <a:t>between 120-150°F</a:t>
            </a:r>
            <a:r>
              <a:rPr lang="en-US" dirty="0"/>
              <a:t/>
            </a:r>
            <a:br>
              <a:rPr lang="en-US" dirty="0"/>
            </a:br>
            <a:r>
              <a:rPr lang="en-US" dirty="0" smtClean="0"/>
              <a:t> </a:t>
            </a:r>
            <a:endParaRPr lang="en-US" sz="3600" dirty="0" smtClean="0"/>
          </a:p>
        </p:txBody>
      </p:sp>
      <p:pic>
        <p:nvPicPr>
          <p:cNvPr id="4" name="Picture 3" descr="color varied.gif"/>
          <p:cNvPicPr>
            <a:picLocks noChangeAspect="1"/>
          </p:cNvPicPr>
          <p:nvPr/>
        </p:nvPicPr>
        <p:blipFill>
          <a:blip r:embed="rId3" cstate="print"/>
          <a:stretch>
            <a:fillRect/>
          </a:stretch>
        </p:blipFill>
        <p:spPr>
          <a:xfrm>
            <a:off x="502920" y="199802"/>
            <a:ext cx="3238500" cy="2924175"/>
          </a:xfrm>
          <a:prstGeom prst="rect">
            <a:avLst/>
          </a:prstGeom>
        </p:spPr>
      </p:pic>
      <p:sp>
        <p:nvSpPr>
          <p:cNvPr id="5" name="TextBox 4"/>
          <p:cNvSpPr txBox="1"/>
          <p:nvPr/>
        </p:nvSpPr>
        <p:spPr>
          <a:xfrm>
            <a:off x="3587058" y="3455984"/>
            <a:ext cx="1828800" cy="2862322"/>
          </a:xfrm>
          <a:prstGeom prst="rect">
            <a:avLst/>
          </a:prstGeom>
          <a:noFill/>
        </p:spPr>
        <p:txBody>
          <a:bodyPr wrap="square" rtlCol="0">
            <a:spAutoFit/>
          </a:bodyPr>
          <a:lstStyle/>
          <a:p>
            <a:r>
              <a:rPr lang="en-US" dirty="0" smtClean="0"/>
              <a:t>Coconuts</a:t>
            </a:r>
            <a:endParaRPr lang="en-US" dirty="0"/>
          </a:p>
          <a:p>
            <a:r>
              <a:rPr lang="en-US" dirty="0"/>
              <a:t>Horseradish</a:t>
            </a:r>
          </a:p>
          <a:p>
            <a:r>
              <a:rPr lang="en-US" dirty="0"/>
              <a:t>Celery</a:t>
            </a:r>
          </a:p>
          <a:p>
            <a:r>
              <a:rPr lang="en-US" dirty="0"/>
              <a:t>Mushrooms</a:t>
            </a:r>
          </a:p>
          <a:p>
            <a:r>
              <a:rPr lang="en-US" dirty="0"/>
              <a:t>Figs &amp; Dates</a:t>
            </a:r>
          </a:p>
          <a:p>
            <a:r>
              <a:rPr lang="en-US" dirty="0" smtClean="0"/>
              <a:t>Okra</a:t>
            </a:r>
          </a:p>
          <a:p>
            <a:r>
              <a:rPr lang="en-US" dirty="0"/>
              <a:t>Onions</a:t>
            </a:r>
          </a:p>
          <a:p>
            <a:r>
              <a:rPr lang="en-US" dirty="0"/>
              <a:t>Nectarines</a:t>
            </a:r>
          </a:p>
          <a:p>
            <a:r>
              <a:rPr lang="en-US" dirty="0"/>
              <a:t>Parsnips</a:t>
            </a:r>
          </a:p>
          <a:p>
            <a:endParaRPr lang="en-US" dirty="0"/>
          </a:p>
        </p:txBody>
      </p:sp>
      <p:sp>
        <p:nvSpPr>
          <p:cNvPr id="6" name="TextBox 5"/>
          <p:cNvSpPr txBox="1"/>
          <p:nvPr/>
        </p:nvSpPr>
        <p:spPr>
          <a:xfrm>
            <a:off x="1752600" y="3505200"/>
            <a:ext cx="1524000" cy="2862322"/>
          </a:xfrm>
          <a:prstGeom prst="rect">
            <a:avLst/>
          </a:prstGeom>
          <a:noFill/>
        </p:spPr>
        <p:txBody>
          <a:bodyPr wrap="square" rtlCol="0">
            <a:spAutoFit/>
          </a:bodyPr>
          <a:lstStyle/>
          <a:p>
            <a:r>
              <a:rPr lang="en-US" dirty="0"/>
              <a:t>Apples</a:t>
            </a:r>
          </a:p>
          <a:p>
            <a:r>
              <a:rPr lang="en-US" dirty="0"/>
              <a:t>Apricots</a:t>
            </a:r>
          </a:p>
          <a:p>
            <a:r>
              <a:rPr lang="en-US" dirty="0"/>
              <a:t>Beets</a:t>
            </a:r>
          </a:p>
          <a:p>
            <a:r>
              <a:rPr lang="en-US" dirty="0"/>
              <a:t>Carrots</a:t>
            </a:r>
          </a:p>
          <a:p>
            <a:r>
              <a:rPr lang="en-US" dirty="0"/>
              <a:t>Bananas</a:t>
            </a:r>
          </a:p>
          <a:p>
            <a:r>
              <a:rPr lang="en-US" dirty="0"/>
              <a:t>Sweet Corn</a:t>
            </a:r>
          </a:p>
          <a:p>
            <a:r>
              <a:rPr lang="en-US" dirty="0" smtClean="0"/>
              <a:t>Cherries</a:t>
            </a:r>
          </a:p>
          <a:p>
            <a:r>
              <a:rPr lang="en-US" dirty="0"/>
              <a:t>Garlic</a:t>
            </a:r>
          </a:p>
          <a:p>
            <a:r>
              <a:rPr lang="en-US" dirty="0" smtClean="0"/>
              <a:t>Grapes</a:t>
            </a:r>
            <a:endParaRPr lang="en-US" dirty="0"/>
          </a:p>
          <a:p>
            <a:endParaRPr lang="en-US" dirty="0"/>
          </a:p>
        </p:txBody>
      </p:sp>
      <p:sp>
        <p:nvSpPr>
          <p:cNvPr id="7" name="TextBox 6"/>
          <p:cNvSpPr txBox="1"/>
          <p:nvPr/>
        </p:nvSpPr>
        <p:spPr>
          <a:xfrm>
            <a:off x="5726316" y="3505200"/>
            <a:ext cx="2895600" cy="3416320"/>
          </a:xfrm>
          <a:prstGeom prst="rect">
            <a:avLst/>
          </a:prstGeom>
          <a:noFill/>
        </p:spPr>
        <p:txBody>
          <a:bodyPr wrap="square" rtlCol="0">
            <a:spAutoFit/>
          </a:bodyPr>
          <a:lstStyle/>
          <a:p>
            <a:r>
              <a:rPr lang="en-US" dirty="0" smtClean="0"/>
              <a:t>Peaches</a:t>
            </a:r>
          </a:p>
          <a:p>
            <a:r>
              <a:rPr lang="en-US" dirty="0" smtClean="0"/>
              <a:t>Parsley</a:t>
            </a:r>
          </a:p>
          <a:p>
            <a:r>
              <a:rPr lang="en-US" dirty="0" smtClean="0"/>
              <a:t>Pears</a:t>
            </a:r>
          </a:p>
          <a:p>
            <a:r>
              <a:rPr lang="en-US" dirty="0" smtClean="0"/>
              <a:t>Peas</a:t>
            </a:r>
            <a:endParaRPr lang="en-US" dirty="0"/>
          </a:p>
          <a:p>
            <a:r>
              <a:rPr lang="en-US" dirty="0"/>
              <a:t>Pineapples</a:t>
            </a:r>
          </a:p>
          <a:p>
            <a:r>
              <a:rPr lang="en-US" dirty="0"/>
              <a:t>Peppers</a:t>
            </a:r>
          </a:p>
          <a:p>
            <a:r>
              <a:rPr lang="en-US" dirty="0"/>
              <a:t>Plums</a:t>
            </a:r>
          </a:p>
          <a:p>
            <a:r>
              <a:rPr lang="en-US" dirty="0"/>
              <a:t>Potatoes</a:t>
            </a:r>
          </a:p>
          <a:p>
            <a:r>
              <a:rPr lang="en-US" dirty="0" smtClean="0"/>
              <a:t>Pumpkins</a:t>
            </a:r>
          </a:p>
          <a:p>
            <a:r>
              <a:rPr lang="en-US" dirty="0" smtClean="0"/>
              <a:t>Tomatoes</a:t>
            </a:r>
            <a:endParaRPr lang="en-US" dirty="0"/>
          </a:p>
          <a:p>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685800"/>
          </a:xfrm>
        </p:spPr>
        <p:txBody>
          <a:bodyPr/>
          <a:lstStyle/>
          <a:p>
            <a:r>
              <a:rPr lang="en-US" dirty="0" smtClean="0"/>
              <a:t>Blanching</a:t>
            </a:r>
            <a:endParaRPr lang="en-US" dirty="0"/>
          </a:p>
        </p:txBody>
      </p:sp>
      <p:sp>
        <p:nvSpPr>
          <p:cNvPr id="3" name="Content Placeholder 2"/>
          <p:cNvSpPr>
            <a:spLocks noGrp="1"/>
          </p:cNvSpPr>
          <p:nvPr>
            <p:ph idx="1"/>
          </p:nvPr>
        </p:nvSpPr>
        <p:spPr>
          <a:xfrm>
            <a:off x="990600" y="1066800"/>
            <a:ext cx="7772400" cy="5486400"/>
          </a:xfrm>
        </p:spPr>
        <p:txBody>
          <a:bodyPr>
            <a:normAutofit/>
          </a:bodyPr>
          <a:lstStyle/>
          <a:p>
            <a:r>
              <a:rPr lang="en-US" dirty="0" smtClean="0"/>
              <a:t>Some fruits and vegetables require blanching via water, steam or syrup prior to drying.  Other require cooking completely or not cooking at all.  </a:t>
            </a:r>
          </a:p>
          <a:p>
            <a:r>
              <a:rPr lang="en-US" dirty="0" smtClean="0"/>
              <a:t>Boiling water</a:t>
            </a:r>
            <a:r>
              <a:rPr lang="en-US" dirty="0" smtClean="0"/>
              <a:t>:</a:t>
            </a:r>
          </a:p>
          <a:p>
            <a:r>
              <a:rPr lang="en-US" dirty="0"/>
              <a:t> </a:t>
            </a:r>
            <a:r>
              <a:rPr lang="en-US" dirty="0" smtClean="0"/>
              <a:t>   Carrots should be blanched for 3.5 minutes in water</a:t>
            </a:r>
            <a:endParaRPr lang="en-US" dirty="0"/>
          </a:p>
          <a:p>
            <a:r>
              <a:rPr lang="en-US" dirty="0"/>
              <a:t> </a:t>
            </a:r>
            <a:r>
              <a:rPr lang="en-US" dirty="0" smtClean="0"/>
              <a:t>   Potatoes 3 minutes </a:t>
            </a:r>
          </a:p>
          <a:p>
            <a:r>
              <a:rPr lang="en-US" dirty="0"/>
              <a:t> </a:t>
            </a:r>
            <a:r>
              <a:rPr lang="en-US" dirty="0" smtClean="0"/>
              <a:t>   Peas for 2 minutes</a:t>
            </a:r>
          </a:p>
          <a:p>
            <a:r>
              <a:rPr lang="en-US" dirty="0"/>
              <a:t> </a:t>
            </a:r>
            <a:r>
              <a:rPr lang="en-US" dirty="0" smtClean="0"/>
              <a:t>   Pumpkin  1 minute</a:t>
            </a:r>
          </a:p>
          <a:p>
            <a:r>
              <a:rPr lang="en-US" dirty="0" smtClean="0"/>
              <a:t>It is recommended that beets be completely cooked prior to drying. </a:t>
            </a:r>
          </a:p>
          <a:p>
            <a:pPr marL="0" indent="0">
              <a:buNone/>
            </a:pPr>
            <a:endParaRPr lang="en-US" dirty="0" smtClean="0"/>
          </a:p>
          <a:p>
            <a:pPr marL="0" indent="0" algn="ctr">
              <a:buNone/>
            </a:pPr>
            <a:r>
              <a:rPr lang="en-US" dirty="0" smtClean="0">
                <a:solidFill>
                  <a:srgbClr val="C00000"/>
                </a:solidFill>
              </a:rPr>
              <a:t>Items which do not require blanching include:</a:t>
            </a:r>
          </a:p>
          <a:p>
            <a:r>
              <a:rPr lang="en-US" dirty="0" smtClean="0"/>
              <a:t>Beans, Corn, Garlic, Horseradish, mushrooms, okra, onions, parsley and peppers. </a:t>
            </a:r>
          </a:p>
          <a:p>
            <a:r>
              <a:rPr lang="en-US" dirty="0" smtClean="0"/>
              <a:t>Vegetables are dry when they are brittle and crispy.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Mexico is a great place for Solar!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842075"/>
            <a:ext cx="7005221" cy="4787325"/>
          </a:xfrm>
        </p:spPr>
      </p:pic>
    </p:spTree>
    <p:extLst>
      <p:ext uri="{BB962C8B-B14F-4D97-AF65-F5344CB8AC3E}">
        <p14:creationId xmlns:p14="http://schemas.microsoft.com/office/powerpoint/2010/main" val="1063749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304800"/>
            <a:ext cx="7086600" cy="6085640"/>
          </a:xfrm>
          <a:prstGeom prst="rect">
            <a:avLst/>
          </a:prstGeom>
        </p:spPr>
        <p:txBody>
          <a:bodyPr wrap="square">
            <a:spAutoFit/>
          </a:bodyPr>
          <a:lstStyle/>
          <a:p>
            <a:pPr marL="285750" indent="-285750">
              <a:lnSpc>
                <a:spcPct val="107000"/>
              </a:lnSpc>
              <a:buFont typeface="Arial" panose="020B060402020202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Fruits </a:t>
            </a:r>
            <a:r>
              <a:rPr lang="en-US" sz="2800" dirty="0">
                <a:latin typeface="Calibri" panose="020F0502020204030204" pitchFamily="34" charset="0"/>
                <a:ea typeface="Calibri" panose="020F0502020204030204" pitchFamily="34" charset="0"/>
                <a:cs typeface="Times New Roman" panose="02020603050405020304" pitchFamily="18" charset="0"/>
              </a:rPr>
              <a:t>may be dipped in ascorbic acid or citric acid in place of </a:t>
            </a:r>
            <a:r>
              <a:rPr lang="en-US" sz="2800" dirty="0" smtClean="0">
                <a:latin typeface="Calibri" panose="020F0502020204030204" pitchFamily="34" charset="0"/>
                <a:ea typeface="Calibri" panose="020F0502020204030204" pitchFamily="34" charset="0"/>
                <a:cs typeface="Times New Roman" panose="02020603050405020304" pitchFamily="18" charset="0"/>
              </a:rPr>
              <a:t>blanching</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to keep them from discoloring.</a:t>
            </a:r>
          </a:p>
          <a:p>
            <a:pPr marL="285750" indent="-285750">
              <a:lnSpc>
                <a:spcPct val="107000"/>
              </a:lnSpc>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
            </a:r>
            <a:br>
              <a:rPr lang="en-US" sz="2800" dirty="0">
                <a:latin typeface="Calibri" panose="020F0502020204030204" pitchFamily="34" charset="0"/>
                <a:ea typeface="Calibri" panose="020F0502020204030204" pitchFamily="34" charset="0"/>
                <a:cs typeface="Times New Roman" panose="02020603050405020304" pitchFamily="18" charset="0"/>
              </a:rPr>
            </a:br>
            <a:r>
              <a:rPr lang="en-US" sz="2800" dirty="0" smtClean="0">
                <a:latin typeface="Calibri" panose="020F0502020204030204" pitchFamily="34" charset="0"/>
                <a:ea typeface="Calibri" panose="020F0502020204030204" pitchFamily="34" charset="0"/>
                <a:cs typeface="Times New Roman" panose="02020603050405020304" pitchFamily="18" charset="0"/>
              </a:rPr>
              <a:t>Test </a:t>
            </a:r>
            <a:r>
              <a:rPr lang="en-US" sz="2800" dirty="0">
                <a:latin typeface="Calibri" panose="020F0502020204030204" pitchFamily="34" charset="0"/>
                <a:ea typeface="Calibri" panose="020F0502020204030204" pitchFamily="34" charset="0"/>
                <a:cs typeface="Times New Roman" panose="02020603050405020304" pitchFamily="18" charset="0"/>
              </a:rPr>
              <a:t>for dryness by cutting the fruit. There should be no moist areas in the center. </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pP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Times on next slide </a:t>
            </a:r>
            <a:r>
              <a:rPr lang="en-US" sz="2800" dirty="0">
                <a:latin typeface="Calibri" panose="020F0502020204030204" pitchFamily="34" charset="0"/>
                <a:ea typeface="Calibri" panose="020F0502020204030204" pitchFamily="34" charset="0"/>
                <a:cs typeface="Times New Roman" panose="02020603050405020304" pitchFamily="18" charset="0"/>
              </a:rPr>
              <a:t>are estimated for </a:t>
            </a:r>
            <a:r>
              <a:rPr lang="en-US" sz="2800" dirty="0" smtClean="0">
                <a:latin typeface="Calibri" panose="020F0502020204030204" pitchFamily="34" charset="0"/>
                <a:ea typeface="Calibri" panose="020F0502020204030204" pitchFamily="34" charset="0"/>
                <a:cs typeface="Times New Roman" panose="02020603050405020304" pitchFamily="18" charset="0"/>
              </a:rPr>
              <a:t>number of hours </a:t>
            </a:r>
            <a:r>
              <a:rPr lang="en-US" sz="28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of active sunlight at 140 degrees or higher.</a:t>
            </a:r>
          </a:p>
          <a:p>
            <a:pPr marL="285750" indent="-285750">
              <a:lnSpc>
                <a:spcPct val="107000"/>
              </a:lnSpc>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
            </a:r>
            <a:br>
              <a:rPr lang="en-US" sz="2800" dirty="0">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C00000"/>
                </a:solidFill>
                <a:latin typeface="Calibri" panose="020F0502020204030204" pitchFamily="34" charset="0"/>
                <a:ea typeface="Calibri" panose="020F0502020204030204" pitchFamily="34" charset="0"/>
                <a:cs typeface="Times New Roman" panose="02020603050405020304" pitchFamily="18" charset="0"/>
              </a:rPr>
              <a:t>Drying times for whole fruits</a:t>
            </a:r>
            <a:r>
              <a:rPr lang="en-US" sz="2800" dirty="0">
                <a:latin typeface="Calibri" panose="020F0502020204030204" pitchFamily="34" charset="0"/>
                <a:ea typeface="Calibri" panose="020F0502020204030204" pitchFamily="34" charset="0"/>
                <a:cs typeface="Times New Roman" panose="02020603050405020304" pitchFamily="18" charset="0"/>
              </a:rPr>
              <a:t>. Cutting fruit into slices may shorten drying time.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295400" cy="533400"/>
          </a:xfrm>
        </p:spPr>
        <p:txBody>
          <a:bodyPr>
            <a:normAutofit fontScale="90000"/>
          </a:bodyPr>
          <a:lstStyle/>
          <a:p>
            <a:r>
              <a:rPr lang="en-US" dirty="0" smtClean="0"/>
              <a:t>Fruits</a:t>
            </a:r>
            <a:endParaRPr lang="en-US" dirty="0"/>
          </a:p>
        </p:txBody>
      </p:sp>
      <p:sp>
        <p:nvSpPr>
          <p:cNvPr id="3" name="Content Placeholder 2"/>
          <p:cNvSpPr>
            <a:spLocks noGrp="1"/>
          </p:cNvSpPr>
          <p:nvPr>
            <p:ph idx="1"/>
          </p:nvPr>
        </p:nvSpPr>
        <p:spPr>
          <a:xfrm>
            <a:off x="1447800" y="304800"/>
            <a:ext cx="7315200" cy="6279245"/>
          </a:xfrm>
        </p:spPr>
        <p:txBody>
          <a:bodyPr>
            <a:normAutofit fontScale="85000" lnSpcReduction="10000"/>
          </a:bodyPr>
          <a:lstStyle/>
          <a:p>
            <a:pPr algn="ctr">
              <a:spcBef>
                <a:spcPts val="0"/>
              </a:spcBef>
            </a:pPr>
            <a:r>
              <a:rPr lang="en-US" b="1" dirty="0"/>
              <a:t>Blanching and Drying Times for Select </a:t>
            </a:r>
            <a:r>
              <a:rPr lang="en-US" b="1" dirty="0" smtClean="0"/>
              <a:t>Fruits</a:t>
            </a:r>
          </a:p>
          <a:p>
            <a:pPr algn="ctr">
              <a:spcBef>
                <a:spcPts val="0"/>
              </a:spcBef>
            </a:pPr>
            <a:endParaRPr lang="en-US" dirty="0"/>
          </a:p>
          <a:p>
            <a:pPr>
              <a:spcBef>
                <a:spcPts val="0"/>
              </a:spcBef>
            </a:pPr>
            <a:r>
              <a:rPr lang="en-US" b="1" dirty="0"/>
              <a:t>Fruit				Method and time		Drying Time in </a:t>
            </a:r>
            <a:r>
              <a:rPr lang="en-US" b="1" dirty="0" smtClean="0"/>
              <a:t>hours</a:t>
            </a:r>
          </a:p>
          <a:p>
            <a:pPr>
              <a:spcBef>
                <a:spcPts val="0"/>
              </a:spcBef>
            </a:pPr>
            <a:endParaRPr lang="en-US" dirty="0"/>
          </a:p>
          <a:p>
            <a:pPr>
              <a:spcBef>
                <a:spcPts val="0"/>
              </a:spcBef>
            </a:pPr>
            <a:r>
              <a:rPr lang="en-US" dirty="0" smtClean="0"/>
              <a:t>Apple slices</a:t>
            </a:r>
            <a:r>
              <a:rPr lang="en-US" dirty="0"/>
              <a:t>		</a:t>
            </a:r>
            <a:r>
              <a:rPr lang="en-US" dirty="0" smtClean="0"/>
              <a:t>Steam </a:t>
            </a:r>
            <a:r>
              <a:rPr lang="en-US" dirty="0"/>
              <a:t>3-5 minutes		6 – </a:t>
            </a:r>
            <a:r>
              <a:rPr lang="en-US" dirty="0" smtClean="0"/>
              <a:t>12 hours*</a:t>
            </a:r>
            <a:endParaRPr lang="en-US" dirty="0"/>
          </a:p>
          <a:p>
            <a:pPr>
              <a:spcBef>
                <a:spcPts val="0"/>
              </a:spcBef>
            </a:pPr>
            <a:r>
              <a:rPr lang="en-US" dirty="0"/>
              <a:t>				</a:t>
            </a:r>
            <a:r>
              <a:rPr lang="en-US" dirty="0" smtClean="0"/>
              <a:t>	Syrup </a:t>
            </a:r>
            <a:r>
              <a:rPr lang="en-US" dirty="0"/>
              <a:t>10 minutes</a:t>
            </a:r>
          </a:p>
          <a:p>
            <a:pPr>
              <a:spcBef>
                <a:spcPts val="0"/>
              </a:spcBef>
            </a:pPr>
            <a:r>
              <a:rPr lang="en-US" dirty="0"/>
              <a:t> </a:t>
            </a:r>
          </a:p>
          <a:p>
            <a:pPr>
              <a:spcBef>
                <a:spcPts val="0"/>
              </a:spcBef>
            </a:pPr>
            <a:r>
              <a:rPr lang="en-US" dirty="0"/>
              <a:t>Apricots			Steam  3-4 minutes		</a:t>
            </a:r>
            <a:r>
              <a:rPr lang="en-US" dirty="0" smtClean="0"/>
              <a:t>24-36 hours*</a:t>
            </a:r>
            <a:endParaRPr lang="en-US" dirty="0"/>
          </a:p>
          <a:p>
            <a:pPr>
              <a:spcBef>
                <a:spcPts val="0"/>
              </a:spcBef>
            </a:pPr>
            <a:r>
              <a:rPr lang="en-US" dirty="0"/>
              <a:t>				</a:t>
            </a:r>
            <a:r>
              <a:rPr lang="en-US" dirty="0" smtClean="0"/>
              <a:t>	Syrup </a:t>
            </a:r>
            <a:r>
              <a:rPr lang="en-US" dirty="0"/>
              <a:t>10 </a:t>
            </a:r>
            <a:r>
              <a:rPr lang="en-US" dirty="0" smtClean="0"/>
              <a:t>minutes</a:t>
            </a:r>
          </a:p>
          <a:p>
            <a:pPr>
              <a:spcBef>
                <a:spcPts val="0"/>
              </a:spcBef>
            </a:pPr>
            <a:endParaRPr lang="en-US" dirty="0"/>
          </a:p>
          <a:p>
            <a:pPr>
              <a:spcBef>
                <a:spcPts val="0"/>
              </a:spcBef>
            </a:pPr>
            <a:r>
              <a:rPr lang="en-US" dirty="0"/>
              <a:t>Bananas			Steam 3-4			</a:t>
            </a:r>
            <a:r>
              <a:rPr lang="en-US" dirty="0" smtClean="0"/>
              <a:t>8 </a:t>
            </a:r>
            <a:r>
              <a:rPr lang="en-US" dirty="0"/>
              <a:t>– 10 </a:t>
            </a:r>
            <a:r>
              <a:rPr lang="en-US" dirty="0" smtClean="0"/>
              <a:t>hours*</a:t>
            </a:r>
            <a:endParaRPr lang="en-US" dirty="0"/>
          </a:p>
          <a:p>
            <a:pPr>
              <a:spcBef>
                <a:spcPts val="0"/>
              </a:spcBef>
            </a:pPr>
            <a:r>
              <a:rPr lang="en-US" dirty="0"/>
              <a:t>				</a:t>
            </a:r>
            <a:r>
              <a:rPr lang="en-US" dirty="0" smtClean="0"/>
              <a:t>	Syrup  </a:t>
            </a:r>
            <a:r>
              <a:rPr lang="en-US" dirty="0"/>
              <a:t>10 minutes</a:t>
            </a:r>
          </a:p>
          <a:p>
            <a:pPr>
              <a:spcBef>
                <a:spcPts val="0"/>
              </a:spcBef>
            </a:pPr>
            <a:r>
              <a:rPr lang="en-US" dirty="0"/>
              <a:t> </a:t>
            </a:r>
          </a:p>
          <a:p>
            <a:pPr>
              <a:spcBef>
                <a:spcPts val="0"/>
              </a:spcBef>
            </a:pPr>
            <a:r>
              <a:rPr lang="en-US" dirty="0"/>
              <a:t>Cherries			Syrup 10 minutes		</a:t>
            </a:r>
            <a:r>
              <a:rPr lang="en-US" dirty="0" smtClean="0"/>
              <a:t>8-10 hours*</a:t>
            </a:r>
            <a:endParaRPr lang="en-US" dirty="0"/>
          </a:p>
          <a:p>
            <a:pPr>
              <a:spcBef>
                <a:spcPts val="0"/>
              </a:spcBef>
            </a:pPr>
            <a:r>
              <a:rPr lang="en-US" dirty="0"/>
              <a:t> </a:t>
            </a:r>
          </a:p>
          <a:p>
            <a:pPr>
              <a:spcBef>
                <a:spcPts val="0"/>
              </a:spcBef>
            </a:pPr>
            <a:r>
              <a:rPr lang="en-US" dirty="0"/>
              <a:t>Figs				not necessary			6-12 </a:t>
            </a:r>
            <a:r>
              <a:rPr lang="en-US" dirty="0" smtClean="0"/>
              <a:t>hours*</a:t>
            </a:r>
            <a:endParaRPr lang="en-US" dirty="0"/>
          </a:p>
          <a:p>
            <a:pPr>
              <a:spcBef>
                <a:spcPts val="0"/>
              </a:spcBef>
            </a:pPr>
            <a:r>
              <a:rPr lang="en-US" dirty="0"/>
              <a:t> </a:t>
            </a:r>
          </a:p>
          <a:p>
            <a:pPr>
              <a:spcBef>
                <a:spcPts val="0"/>
              </a:spcBef>
            </a:pPr>
            <a:r>
              <a:rPr lang="en-US" dirty="0"/>
              <a:t>Grapes (seedless)	</a:t>
            </a:r>
            <a:r>
              <a:rPr lang="en-US" dirty="0" smtClean="0"/>
              <a:t>not </a:t>
            </a:r>
            <a:r>
              <a:rPr lang="en-US" dirty="0"/>
              <a:t>necessary		</a:t>
            </a:r>
            <a:r>
              <a:rPr lang="en-US" dirty="0" smtClean="0"/>
              <a:t>	12-20 hours*</a:t>
            </a:r>
            <a:endParaRPr lang="en-US" dirty="0"/>
          </a:p>
          <a:p>
            <a:pPr>
              <a:spcBef>
                <a:spcPts val="0"/>
              </a:spcBef>
            </a:pPr>
            <a:r>
              <a:rPr lang="en-US" dirty="0"/>
              <a:t> </a:t>
            </a:r>
          </a:p>
          <a:p>
            <a:pPr>
              <a:spcBef>
                <a:spcPts val="0"/>
              </a:spcBef>
            </a:pPr>
            <a:r>
              <a:rPr lang="en-US" dirty="0"/>
              <a:t>Nectarines			Steam 8 minutes		</a:t>
            </a:r>
            <a:r>
              <a:rPr lang="en-US" dirty="0" smtClean="0"/>
              <a:t>36-48 hours*</a:t>
            </a:r>
            <a:endParaRPr lang="en-US" dirty="0"/>
          </a:p>
          <a:p>
            <a:pPr>
              <a:spcBef>
                <a:spcPts val="0"/>
              </a:spcBef>
            </a:pPr>
            <a:r>
              <a:rPr lang="en-US" dirty="0"/>
              <a:t> </a:t>
            </a:r>
          </a:p>
          <a:p>
            <a:pPr>
              <a:spcBef>
                <a:spcPts val="0"/>
              </a:spcBef>
            </a:pPr>
            <a:r>
              <a:rPr lang="en-US" dirty="0"/>
              <a:t>Peaches			Steam 8 minutes		</a:t>
            </a:r>
            <a:r>
              <a:rPr lang="en-US" dirty="0" smtClean="0"/>
              <a:t>36-48 hours*</a:t>
            </a:r>
            <a:endParaRPr lang="en-US" dirty="0"/>
          </a:p>
          <a:p>
            <a:pPr>
              <a:spcBef>
                <a:spcPts val="0"/>
              </a:spcBef>
            </a:pPr>
            <a:r>
              <a:rPr lang="en-US" dirty="0"/>
              <a:t>				</a:t>
            </a:r>
            <a:r>
              <a:rPr lang="en-US" dirty="0" smtClean="0"/>
              <a:t>	Syrup </a:t>
            </a:r>
            <a:r>
              <a:rPr lang="en-US" dirty="0"/>
              <a:t>10 minutes</a:t>
            </a:r>
          </a:p>
          <a:p>
            <a:pPr>
              <a:spcBef>
                <a:spcPts val="0"/>
              </a:spcBef>
            </a:pPr>
            <a:r>
              <a:rPr lang="en-US" dirty="0"/>
              <a:t> </a:t>
            </a:r>
          </a:p>
          <a:p>
            <a:pPr>
              <a:spcBef>
                <a:spcPts val="0"/>
              </a:spcBef>
            </a:pPr>
            <a:r>
              <a:rPr lang="en-US" dirty="0"/>
              <a:t>Pears				steam 6 minutes		</a:t>
            </a:r>
            <a:r>
              <a:rPr lang="en-US" dirty="0" smtClean="0"/>
              <a:t>24-36 hours*</a:t>
            </a:r>
            <a:endParaRPr lang="en-US" dirty="0"/>
          </a:p>
          <a:p>
            <a:pPr>
              <a:spcBef>
                <a:spcPts val="0"/>
              </a:spcBef>
            </a:pPr>
            <a:r>
              <a:rPr lang="en-US" dirty="0"/>
              <a:t>				</a:t>
            </a:r>
            <a:r>
              <a:rPr lang="en-US" dirty="0" smtClean="0"/>
              <a:t>	Syrup </a:t>
            </a:r>
            <a:r>
              <a:rPr lang="en-US" dirty="0"/>
              <a:t>10 minutes</a:t>
            </a:r>
          </a:p>
          <a:p>
            <a:pPr>
              <a:spcBef>
                <a:spcPts val="0"/>
              </a:spcBef>
            </a:pPr>
            <a:r>
              <a:rPr lang="en-US" dirty="0"/>
              <a:t> </a:t>
            </a:r>
          </a:p>
          <a:p>
            <a:pPr>
              <a:spcBef>
                <a:spcPts val="0"/>
              </a:spcBef>
            </a:pPr>
            <a:r>
              <a:rPr lang="en-US" dirty="0"/>
              <a:t>Pineapples			not necessary			24-36 </a:t>
            </a:r>
            <a:r>
              <a:rPr lang="en-US" dirty="0" smtClean="0"/>
              <a:t>hours*</a:t>
            </a:r>
            <a:endParaRPr lang="en-US" dirty="0"/>
          </a:p>
          <a:p>
            <a:pPr>
              <a:spcBef>
                <a:spcPts val="0"/>
              </a:spcBef>
            </a:pPr>
            <a:r>
              <a:rPr lang="en-US" dirty="0"/>
              <a:t/>
            </a:r>
            <a:br>
              <a:rPr lang="en-US" dirty="0"/>
            </a:br>
            <a:r>
              <a:rPr lang="en-US" dirty="0"/>
              <a:t>Plums				not necessary			24-36 </a:t>
            </a:r>
            <a:r>
              <a:rPr lang="en-US" dirty="0" smtClean="0"/>
              <a:t>hours*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83880" cy="3657600"/>
          </a:xfrm>
        </p:spPr>
        <p:txBody>
          <a:bodyPr>
            <a:normAutofit/>
          </a:bodyPr>
          <a:lstStyle/>
          <a:p>
            <a:pPr algn="ctr"/>
            <a:r>
              <a:rPr lang="en-US" b="1" dirty="0"/>
              <a:t>Steps for water blanching (vegetables only):</a:t>
            </a:r>
            <a:br>
              <a:rPr lang="en-US" b="1" dirty="0"/>
            </a:br>
            <a:endParaRPr lang="en-US" dirty="0"/>
          </a:p>
        </p:txBody>
      </p:sp>
      <p:sp>
        <p:nvSpPr>
          <p:cNvPr id="3" name="Content Placeholder 2"/>
          <p:cNvSpPr>
            <a:spLocks noGrp="1"/>
          </p:cNvSpPr>
          <p:nvPr>
            <p:ph idx="1"/>
          </p:nvPr>
        </p:nvSpPr>
        <p:spPr>
          <a:xfrm>
            <a:off x="1447800" y="2073588"/>
            <a:ext cx="6705600" cy="3946211"/>
          </a:xfrm>
        </p:spPr>
        <p:txBody>
          <a:bodyPr/>
          <a:lstStyle/>
          <a:p>
            <a:pPr lvl="0"/>
            <a:r>
              <a:rPr lang="en-US" dirty="0"/>
              <a:t>Use a blancher or a deep pot with a tight-fitting lid.</a:t>
            </a:r>
          </a:p>
          <a:p>
            <a:pPr lvl="0"/>
            <a:r>
              <a:rPr lang="en-US" dirty="0"/>
              <a:t>Fill the pot two-thirds full with water, cover, and bring to a rolling boil.</a:t>
            </a:r>
          </a:p>
          <a:p>
            <a:pPr lvl="0"/>
            <a:r>
              <a:rPr lang="en-US" dirty="0"/>
              <a:t>Place vegetables into a wire basket and submerge them into the boiling water for the recommended time </a:t>
            </a:r>
            <a:endParaRPr lang="en-US" dirty="0" smtClean="0"/>
          </a:p>
          <a:p>
            <a:pPr lvl="0"/>
            <a:r>
              <a:rPr lang="en-US" dirty="0" smtClean="0"/>
              <a:t>Remove </a:t>
            </a:r>
            <a:r>
              <a:rPr lang="en-US" dirty="0"/>
              <a:t>vegetables and place in cold water to stop cooking.</a:t>
            </a:r>
          </a:p>
          <a:p>
            <a:pPr lvl="0"/>
            <a:r>
              <a:rPr lang="en-US" dirty="0"/>
              <a:t>Drain and place vegetables on drying tray.</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Steps for syrup blanching (fruits only):</a:t>
            </a:r>
            <a:br>
              <a:rPr lang="en-US" b="1" dirty="0"/>
            </a:br>
            <a:endParaRPr lang="en-US" dirty="0"/>
          </a:p>
        </p:txBody>
      </p:sp>
      <p:sp>
        <p:nvSpPr>
          <p:cNvPr id="5" name="TextBox 4"/>
          <p:cNvSpPr txBox="1"/>
          <p:nvPr/>
        </p:nvSpPr>
        <p:spPr>
          <a:xfrm>
            <a:off x="1600200" y="1447800"/>
            <a:ext cx="7086600" cy="4801314"/>
          </a:xfrm>
          <a:prstGeom prst="rect">
            <a:avLst/>
          </a:prstGeom>
          <a:noFill/>
        </p:spPr>
        <p:txBody>
          <a:bodyPr wrap="square" rtlCol="0">
            <a:spAutoFit/>
          </a:bodyPr>
          <a:lstStyle/>
          <a:p>
            <a:r>
              <a:rPr lang="en-US" sz="2400" dirty="0"/>
              <a:t>Combine 1 cup sugar, 1 cup light corn syrup, and 2 cups water in a pot</a:t>
            </a:r>
            <a:r>
              <a:rPr lang="en-US" sz="2400" dirty="0" smtClean="0"/>
              <a:t>.</a:t>
            </a:r>
          </a:p>
          <a:p>
            <a:r>
              <a:rPr lang="en-US" sz="2400" dirty="0"/>
              <a:t/>
            </a:r>
            <a:br>
              <a:rPr lang="en-US" sz="2400" dirty="0"/>
            </a:br>
            <a:r>
              <a:rPr lang="en-US" sz="2400" dirty="0"/>
              <a:t>Add 1 pound of fruit</a:t>
            </a:r>
            <a:r>
              <a:rPr lang="en-US" sz="2400" dirty="0" smtClean="0"/>
              <a:t>.</a:t>
            </a:r>
          </a:p>
          <a:p>
            <a:r>
              <a:rPr lang="en-US" sz="2400" dirty="0"/>
              <a:t/>
            </a:r>
            <a:br>
              <a:rPr lang="en-US" sz="2400" dirty="0"/>
            </a:br>
            <a:r>
              <a:rPr lang="en-US" sz="2400" dirty="0"/>
              <a:t>Simmer 10 minutes </a:t>
            </a:r>
            <a:endParaRPr lang="en-US" sz="2400" dirty="0" smtClean="0"/>
          </a:p>
          <a:p>
            <a:endParaRPr lang="en-US" sz="2400" dirty="0" smtClean="0"/>
          </a:p>
          <a:p>
            <a:r>
              <a:rPr lang="en-US" sz="2400" dirty="0" smtClean="0"/>
              <a:t>Remove </a:t>
            </a:r>
            <a:r>
              <a:rPr lang="en-US" sz="2400" dirty="0"/>
              <a:t>from heat and keep fruit in syrup for 30 minutes</a:t>
            </a:r>
            <a:r>
              <a:rPr lang="en-US" sz="2400" dirty="0" smtClean="0"/>
              <a:t>.</a:t>
            </a:r>
          </a:p>
          <a:p>
            <a:r>
              <a:rPr lang="en-US" sz="2400" dirty="0"/>
              <a:t/>
            </a:r>
            <a:br>
              <a:rPr lang="en-US" sz="2400" dirty="0"/>
            </a:br>
            <a:r>
              <a:rPr lang="en-US" sz="2400" dirty="0"/>
              <a:t>Remove fruit from syrup, rinse, drain, and continue with dehydration step.</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183880" cy="4340352"/>
          </a:xfrm>
        </p:spPr>
        <p:txBody>
          <a:bodyPr>
            <a:normAutofit/>
          </a:bodyPr>
          <a:lstStyle/>
          <a:p>
            <a:r>
              <a:rPr lang="en-US" dirty="0" smtClean="0"/>
              <a:t>. </a:t>
            </a:r>
            <a:endParaRPr lang="en-US" dirty="0"/>
          </a:p>
        </p:txBody>
      </p:sp>
      <p:sp>
        <p:nvSpPr>
          <p:cNvPr id="2" name="Rectangle 1"/>
          <p:cNvSpPr/>
          <p:nvPr/>
        </p:nvSpPr>
        <p:spPr>
          <a:xfrm>
            <a:off x="1847661" y="609600"/>
            <a:ext cx="6812280" cy="4883388"/>
          </a:xfrm>
          <a:prstGeom prst="rect">
            <a:avLst/>
          </a:prstGeom>
        </p:spPr>
        <p:txBody>
          <a:bodyPr wrap="square">
            <a:spAutoFit/>
          </a:bodyPr>
          <a:lstStyle/>
          <a:p>
            <a:pPr marL="342900" marR="0" lvl="0" indent="-342900">
              <a:spcBef>
                <a:spcPts val="0"/>
              </a:spcBef>
              <a:spcAft>
                <a:spcPts val="1350"/>
              </a:spcAft>
              <a:buSzPts val="1000"/>
              <a:buFont typeface="Symbol" panose="05050102010706020507" pitchFamily="18" charset="2"/>
              <a:buChar char=""/>
              <a:tabLst>
                <a:tab pos="457200" algn="l"/>
              </a:tabLst>
            </a:pPr>
            <a:r>
              <a:rPr lang="en-US" sz="2400" b="1" dirty="0">
                <a:solidFill>
                  <a:srgbClr val="333333"/>
                </a:solidFill>
                <a:latin typeface="Arial" panose="020B0604020202020204" pitchFamily="34" charset="0"/>
                <a:ea typeface="Times New Roman" panose="02020603050405020304" pitchFamily="18" charset="0"/>
              </a:rPr>
              <a:t>Dipping</a:t>
            </a:r>
            <a:r>
              <a:rPr lang="en-US" sz="2400" dirty="0">
                <a:solidFill>
                  <a:srgbClr val="333333"/>
                </a:solidFill>
                <a:latin typeface="Arial" panose="020B0604020202020204" pitchFamily="34" charset="0"/>
                <a:ea typeface="Times New Roman" panose="02020603050405020304" pitchFamily="18" charset="0"/>
              </a:rPr>
              <a:t> is a pretreatment used to prevent fruits such as apples, bananas, peaches, and pears from turning brown. </a:t>
            </a:r>
            <a:endParaRPr lang="en-US" sz="2400" dirty="0" smtClean="0">
              <a:solidFill>
                <a:srgbClr val="333333"/>
              </a:solidFill>
              <a:latin typeface="Arial" panose="020B0604020202020204" pitchFamily="34" charset="0"/>
              <a:ea typeface="Times New Roman" panose="02020603050405020304" pitchFamily="18" charset="0"/>
            </a:endParaRPr>
          </a:p>
          <a:p>
            <a:pPr marL="342900" marR="0" lvl="0" indent="-342900">
              <a:spcBef>
                <a:spcPts val="0"/>
              </a:spcBef>
              <a:spcAft>
                <a:spcPts val="1350"/>
              </a:spcAft>
              <a:buSzPts val="1000"/>
              <a:buFont typeface="Symbol" panose="05050102010706020507" pitchFamily="18" charset="2"/>
              <a:buChar char=""/>
              <a:tabLst>
                <a:tab pos="457200" algn="l"/>
              </a:tabLst>
            </a:pPr>
            <a:r>
              <a:rPr lang="en-US" sz="2400" dirty="0" smtClean="0">
                <a:solidFill>
                  <a:srgbClr val="333333"/>
                </a:solidFill>
                <a:latin typeface="Arial" panose="020B0604020202020204" pitchFamily="34" charset="0"/>
                <a:ea typeface="Times New Roman" panose="02020603050405020304" pitchFamily="18" charset="0"/>
              </a:rPr>
              <a:t>Ascorbic </a:t>
            </a:r>
            <a:r>
              <a:rPr lang="en-US" sz="2400" dirty="0">
                <a:solidFill>
                  <a:srgbClr val="333333"/>
                </a:solidFill>
                <a:latin typeface="Arial" panose="020B0604020202020204" pitchFamily="34" charset="0"/>
                <a:ea typeface="Times New Roman" panose="02020603050405020304" pitchFamily="18" charset="0"/>
              </a:rPr>
              <a:t>acid, fruit juices high in vitamin C (lemon, orange, pineapple, grape, etc.), or commercial products containing ascorbic or citric acid may be used for dipping</a:t>
            </a:r>
            <a:r>
              <a:rPr lang="en-US" sz="2400" dirty="0" smtClean="0">
                <a:solidFill>
                  <a:srgbClr val="333333"/>
                </a:solidFill>
                <a:latin typeface="Arial" panose="020B0604020202020204" pitchFamily="34" charset="0"/>
                <a:ea typeface="Times New Roman" panose="02020603050405020304" pitchFamily="18" charset="0"/>
              </a:rPr>
              <a:t>.</a:t>
            </a:r>
          </a:p>
          <a:p>
            <a:pPr marL="342900" marR="0" lvl="0" indent="-342900">
              <a:spcBef>
                <a:spcPts val="0"/>
              </a:spcBef>
              <a:spcAft>
                <a:spcPts val="1350"/>
              </a:spcAft>
              <a:buSzPts val="1000"/>
              <a:buFont typeface="Symbol" panose="05050102010706020507" pitchFamily="18" charset="2"/>
              <a:buChar char=""/>
              <a:tabLst>
                <a:tab pos="457200" algn="l"/>
              </a:tabLst>
            </a:pPr>
            <a:r>
              <a:rPr lang="en-US" sz="2400" dirty="0" smtClean="0">
                <a:solidFill>
                  <a:srgbClr val="333333"/>
                </a:solidFill>
                <a:latin typeface="Arial" panose="020B0604020202020204" pitchFamily="34" charset="0"/>
                <a:ea typeface="Times New Roman" panose="02020603050405020304" pitchFamily="18" charset="0"/>
              </a:rPr>
              <a:t>For </a:t>
            </a:r>
            <a:r>
              <a:rPr lang="en-US" sz="2400" dirty="0">
                <a:solidFill>
                  <a:srgbClr val="333333"/>
                </a:solidFill>
                <a:latin typeface="Arial" panose="020B0604020202020204" pitchFamily="34" charset="0"/>
                <a:ea typeface="Times New Roman" panose="02020603050405020304" pitchFamily="18" charset="0"/>
              </a:rPr>
              <a:t>example, dipping sliced fruit pieces in a mixture of ascorbic acid crystals and water (1 teaspoon ascorbic acid crystals per 1 cup of water), or dipping directly in fruit juice for 3 to 5 minutes will prevent browning. </a:t>
            </a:r>
            <a:endParaRPr lang="en-US" sz="2400" dirty="0" smtClean="0">
              <a:solidFill>
                <a:srgbClr val="333333"/>
              </a:solidFill>
              <a:latin typeface="Arial" panose="020B0604020202020204" pitchFamily="34"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371600"/>
            <a:ext cx="7162800" cy="6096000"/>
          </a:xfrm>
        </p:spPr>
        <p:txBody>
          <a:bodyPr>
            <a:normAutofit fontScale="90000"/>
          </a:bodyPr>
          <a:lstStyle/>
          <a:p>
            <a:pPr>
              <a:spcAft>
                <a:spcPts val="900"/>
              </a:spcAft>
            </a:pPr>
            <a:r>
              <a:rPr lang="en-US" sz="2800" dirty="0" smtClean="0"/>
              <a:t>The National Food Preservation Center states that foods </a:t>
            </a:r>
            <a:r>
              <a:rPr lang="en-US" sz="2800" dirty="0"/>
              <a:t>dried outdoors must be pasteurized to destroy any insects and eggs. </a:t>
            </a:r>
            <a:r>
              <a:rPr lang="en-US" sz="2800" dirty="0" smtClean="0"/>
              <a:t/>
            </a:r>
            <a:br>
              <a:rPr lang="en-US" sz="2800" dirty="0" smtClean="0"/>
            </a:br>
            <a:r>
              <a:rPr lang="en-US" sz="2800" dirty="0" smtClean="0"/>
              <a:t/>
            </a:r>
            <a:br>
              <a:rPr lang="en-US" sz="2800" dirty="0" smtClean="0"/>
            </a:br>
            <a:r>
              <a:rPr lang="en-US" sz="2800" dirty="0" smtClean="0"/>
              <a:t>This </a:t>
            </a:r>
            <a:r>
              <a:rPr lang="en-US" sz="2800" dirty="0"/>
              <a:t>can be done with heat or cold. To pasteurize with heat, place dried food evenly in shallow trays no more than 1 inch in depth. </a:t>
            </a:r>
            <a:r>
              <a:rPr lang="en-US" sz="2800" dirty="0" smtClean="0"/>
              <a:t/>
            </a:r>
            <a:br>
              <a:rPr lang="en-US" sz="2800" dirty="0" smtClean="0"/>
            </a:br>
            <a:r>
              <a:rPr lang="en-US" sz="2800" dirty="0" smtClean="0"/>
              <a:t/>
            </a:r>
            <a:br>
              <a:rPr lang="en-US" sz="2800" dirty="0" smtClean="0"/>
            </a:br>
            <a:r>
              <a:rPr lang="en-US" sz="2800" dirty="0" smtClean="0"/>
              <a:t>Fruits </a:t>
            </a:r>
            <a:r>
              <a:rPr lang="en-US" sz="2800" dirty="0"/>
              <a:t>should be heated at 160°F for 30 minutes. To pasteurize with cold, fruits can be placed in the freezer at 0°F for 48 hours.</a:t>
            </a:r>
            <a:br>
              <a:rPr lang="en-US" sz="2800" dirty="0"/>
            </a:br>
            <a:endParaRPr lang="en-US" sz="2800" dirty="0"/>
          </a:p>
        </p:txBody>
      </p:sp>
      <p:sp>
        <p:nvSpPr>
          <p:cNvPr id="4" name="TextBox 3"/>
          <p:cNvSpPr txBox="1"/>
          <p:nvPr/>
        </p:nvSpPr>
        <p:spPr>
          <a:xfrm>
            <a:off x="1066800" y="457200"/>
            <a:ext cx="4343400" cy="523220"/>
          </a:xfrm>
          <a:prstGeom prst="rect">
            <a:avLst/>
          </a:prstGeom>
          <a:noFill/>
        </p:spPr>
        <p:txBody>
          <a:bodyPr wrap="square" rtlCol="0">
            <a:spAutoFit/>
          </a:bodyPr>
          <a:lstStyle/>
          <a:p>
            <a:r>
              <a:rPr lang="en-US" sz="2800" b="1" dirty="0" smtClean="0">
                <a:solidFill>
                  <a:srgbClr val="C00000"/>
                </a:solidFill>
              </a:rPr>
              <a:t>Safety Tip</a:t>
            </a:r>
            <a:endParaRPr lang="en-US" sz="2800" b="1" dirty="0">
              <a:solidFill>
                <a:srgbClr val="C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0" y="457200"/>
            <a:ext cx="6705600" cy="5526256"/>
          </a:xfrm>
          <a:prstGeom prst="rect">
            <a:avLst/>
          </a:prstGeom>
        </p:spPr>
        <p:txBody>
          <a:bodyPr wrap="square">
            <a:spAutoFit/>
          </a:bodyPr>
          <a:lstStyle/>
          <a:p>
            <a:pPr>
              <a:lnSpc>
                <a:spcPct val="107000"/>
              </a:lnSpc>
              <a:spcBef>
                <a:spcPts val="1650"/>
              </a:spcBef>
              <a:spcAft>
                <a:spcPts val="825"/>
              </a:spcAft>
            </a:pPr>
            <a:r>
              <a:rPr lang="en-US" sz="3200" b="1" dirty="0">
                <a:solidFill>
                  <a:srgbClr val="C00000"/>
                </a:solidFill>
                <a:latin typeface="Helvetica" panose="020B0604020202020204" pitchFamily="34" charset="0"/>
                <a:ea typeface="Times New Roman" panose="02020603050405020304" pitchFamily="18" charset="0"/>
                <a:cs typeface="Times New Roman" panose="02020603050405020304" pitchFamily="18" charset="0"/>
              </a:rPr>
              <a:t>Conditioning Dried </a:t>
            </a:r>
            <a:r>
              <a:rPr lang="en-US" sz="3200" b="1" dirty="0" smtClean="0">
                <a:solidFill>
                  <a:srgbClr val="C00000"/>
                </a:solidFill>
                <a:latin typeface="Helvetica" panose="020B0604020202020204" pitchFamily="34" charset="0"/>
                <a:ea typeface="Times New Roman" panose="02020603050405020304" pitchFamily="18" charset="0"/>
                <a:cs typeface="Times New Roman" panose="02020603050405020304" pitchFamily="18" charset="0"/>
              </a:rPr>
              <a:t>Foods</a:t>
            </a:r>
          </a:p>
          <a:p>
            <a:pPr>
              <a:lnSpc>
                <a:spcPct val="107000"/>
              </a:lnSpc>
              <a:spcBef>
                <a:spcPts val="1650"/>
              </a:spcBef>
              <a:spcAft>
                <a:spcPts val="825"/>
              </a:spcAft>
            </a:pPr>
            <a:endParaRPr lang="en-US" sz="1000" b="1" dirty="0">
              <a:solidFill>
                <a:srgbClr val="C00000"/>
              </a:solidFill>
              <a:latin typeface="Calibri Light" panose="020F0302020204030204" pitchFamily="34" charset="0"/>
              <a:ea typeface="Times New Roman" panose="02020603050405020304" pitchFamily="18" charset="0"/>
              <a:cs typeface="Times New Roman" panose="02020603050405020304" pitchFamily="18" charset="0"/>
            </a:endParaRPr>
          </a:p>
          <a:p>
            <a:pPr>
              <a:spcAft>
                <a:spcPts val="975"/>
              </a:spcAft>
            </a:pPr>
            <a:r>
              <a:rPr lang="en-US" sz="2400" dirty="0">
                <a:solidFill>
                  <a:srgbClr val="333333"/>
                </a:solidFill>
                <a:latin typeface="Helvetica" panose="020B0604020202020204" pitchFamily="34" charset="0"/>
                <a:ea typeface="Times New Roman" panose="02020603050405020304" pitchFamily="18" charset="0"/>
              </a:rPr>
              <a:t>Food should be conditioned for a week before being packaged for long-term storage. To condition food, place it in a container such as a cloth sack or a clear, covered container. Conditioning allows any remaining moisture to redistribute itself throughout the food.</a:t>
            </a:r>
            <a:endParaRPr lang="en-US" sz="2400" dirty="0">
              <a:latin typeface="Times New Roman" panose="02020603050405020304" pitchFamily="18" charset="0"/>
              <a:ea typeface="Times New Roman" panose="02020603050405020304" pitchFamily="18" charset="0"/>
            </a:endParaRPr>
          </a:p>
          <a:p>
            <a:pPr>
              <a:spcAft>
                <a:spcPts val="975"/>
              </a:spcAft>
            </a:pPr>
            <a:endParaRPr lang="en-US" sz="2400" dirty="0" smtClean="0">
              <a:solidFill>
                <a:srgbClr val="333333"/>
              </a:solidFill>
              <a:latin typeface="Helvetica" panose="020B0604020202020204" pitchFamily="34" charset="0"/>
              <a:ea typeface="Times New Roman" panose="02020603050405020304" pitchFamily="18" charset="0"/>
            </a:endParaRPr>
          </a:p>
          <a:p>
            <a:pPr>
              <a:spcAft>
                <a:spcPts val="975"/>
              </a:spcAft>
            </a:pPr>
            <a:r>
              <a:rPr lang="en-US" sz="2400" dirty="0" smtClean="0">
                <a:solidFill>
                  <a:srgbClr val="333333"/>
                </a:solidFill>
                <a:latin typeface="Helvetica" panose="020B0604020202020204" pitchFamily="34" charset="0"/>
                <a:ea typeface="Times New Roman" panose="02020603050405020304" pitchFamily="18" charset="0"/>
              </a:rPr>
              <a:t>Watch </a:t>
            </a:r>
            <a:r>
              <a:rPr lang="en-US" sz="2400" dirty="0">
                <a:solidFill>
                  <a:srgbClr val="333333"/>
                </a:solidFill>
                <a:latin typeface="Helvetica" panose="020B0604020202020204" pitchFamily="34" charset="0"/>
                <a:ea typeface="Times New Roman" panose="02020603050405020304" pitchFamily="18" charset="0"/>
              </a:rPr>
              <a:t>for moisture beads on containers. If they form, continue drying food. If using a cloth bag, hang it in a convenient location and shake the bag daily to redistribute food and moisture.</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68062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Storing Dried Foods</a:t>
            </a:r>
            <a:br>
              <a:rPr lang="en-US" b="1" dirty="0"/>
            </a:br>
            <a:endParaRPr lang="en-US" dirty="0"/>
          </a:p>
        </p:txBody>
      </p:sp>
      <p:sp>
        <p:nvSpPr>
          <p:cNvPr id="3" name="Content Placeholder 2"/>
          <p:cNvSpPr>
            <a:spLocks noGrp="1"/>
          </p:cNvSpPr>
          <p:nvPr>
            <p:ph idx="1"/>
          </p:nvPr>
        </p:nvSpPr>
        <p:spPr>
          <a:xfrm>
            <a:off x="1352207" y="1447800"/>
            <a:ext cx="7334593" cy="4800600"/>
          </a:xfrm>
        </p:spPr>
        <p:txBody>
          <a:bodyPr>
            <a:normAutofit/>
          </a:bodyPr>
          <a:lstStyle/>
          <a:p>
            <a:r>
              <a:rPr lang="en-US" sz="2400" dirty="0"/>
              <a:t>Place dried food in freezer-weight plastic storage bags, press out air, and put the bags in containers with tight-fitting lids. Store in a cool, dark, dry area.</a:t>
            </a:r>
          </a:p>
          <a:p>
            <a:r>
              <a:rPr lang="en-US" sz="2400" dirty="0"/>
              <a:t>Dried foods store well at room temperature for a month. Refrigerate foods if they will be used within three months. Dried foods should be frozen if they will be used between three months and one year. Foods should be used within one year.</a:t>
            </a:r>
          </a:p>
          <a:p>
            <a:pPr marL="0" indent="0">
              <a:buNone/>
            </a:pPr>
            <a:endParaRPr lang="en-US" dirty="0"/>
          </a:p>
        </p:txBody>
      </p:sp>
    </p:spTree>
    <p:extLst>
      <p:ext uri="{BB962C8B-B14F-4D97-AF65-F5344CB8AC3E}">
        <p14:creationId xmlns:p14="http://schemas.microsoft.com/office/powerpoint/2010/main" val="770120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Using Dried Foods</a:t>
            </a:r>
            <a:endParaRPr lang="en-US" b="1" dirty="0"/>
          </a:p>
        </p:txBody>
      </p:sp>
      <p:sp>
        <p:nvSpPr>
          <p:cNvPr id="3" name="Content Placeholder 2"/>
          <p:cNvSpPr>
            <a:spLocks noGrp="1"/>
          </p:cNvSpPr>
          <p:nvPr>
            <p:ph idx="1"/>
          </p:nvPr>
        </p:nvSpPr>
        <p:spPr>
          <a:xfrm>
            <a:off x="914400" y="1219200"/>
            <a:ext cx="8001000" cy="5105400"/>
          </a:xfrm>
        </p:spPr>
        <p:txBody>
          <a:bodyPr>
            <a:normAutofit/>
          </a:bodyPr>
          <a:lstStyle/>
          <a:p>
            <a:r>
              <a:rPr lang="en-US" sz="2400" dirty="0"/>
              <a:t>Dried </a:t>
            </a:r>
            <a:r>
              <a:rPr lang="en-US" sz="2400" dirty="0" smtClean="0">
                <a:solidFill>
                  <a:srgbClr val="C00000"/>
                </a:solidFill>
              </a:rPr>
              <a:t>meat jerky</a:t>
            </a:r>
            <a:r>
              <a:rPr lang="en-US" sz="2400" dirty="0"/>
              <a:t>, is normally not rehydrated and is eaten in the dried state, but can be soaked in water similar to dried vegetables and used in stew or soup.</a:t>
            </a:r>
          </a:p>
          <a:p>
            <a:r>
              <a:rPr lang="en-US" sz="2400" dirty="0"/>
              <a:t>Dried </a:t>
            </a:r>
            <a:r>
              <a:rPr lang="en-US" sz="2400" dirty="0">
                <a:solidFill>
                  <a:srgbClr val="C00000"/>
                </a:solidFill>
              </a:rPr>
              <a:t>vegetables</a:t>
            </a:r>
            <a:r>
              <a:rPr lang="en-US" sz="2400" dirty="0"/>
              <a:t> used in soups rehydrate during the cooking process. Vegetables can also be rehydrated by soaking them in 1 1/2 to 2 cups of water per cup of dried vegetable. If necessary, add more water during the soaking process.</a:t>
            </a:r>
          </a:p>
          <a:p>
            <a:r>
              <a:rPr lang="en-US" sz="2400" dirty="0"/>
              <a:t>To rehydrate </a:t>
            </a:r>
            <a:r>
              <a:rPr lang="en-US" sz="2400" dirty="0">
                <a:solidFill>
                  <a:srgbClr val="C00000"/>
                </a:solidFill>
              </a:rPr>
              <a:t>dried fruit</a:t>
            </a:r>
            <a:r>
              <a:rPr lang="en-US" sz="2400" dirty="0"/>
              <a:t>, cover it with boiling water, let stand for 5 minutes, and drain. Dried fruit may also be steamed for 3–5 minutes until plump. Fruit may be eaten immediately or used in a recipe.</a:t>
            </a:r>
          </a:p>
          <a:p>
            <a:endParaRPr lang="en-US" dirty="0"/>
          </a:p>
        </p:txBody>
      </p:sp>
    </p:spTree>
    <p:extLst>
      <p:ext uri="{BB962C8B-B14F-4D97-AF65-F5344CB8AC3E}">
        <p14:creationId xmlns:p14="http://schemas.microsoft.com/office/powerpoint/2010/main" val="1604481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Sun Drying Safe Jerky</a:t>
            </a:r>
            <a:br>
              <a:rPr lang="en-US" b="1" dirty="0"/>
            </a:br>
            <a:endParaRPr lang="en-US" dirty="0"/>
          </a:p>
        </p:txBody>
      </p:sp>
      <p:sp>
        <p:nvSpPr>
          <p:cNvPr id="3" name="Content Placeholder 2"/>
          <p:cNvSpPr>
            <a:spLocks noGrp="1"/>
          </p:cNvSpPr>
          <p:nvPr>
            <p:ph idx="1"/>
          </p:nvPr>
        </p:nvSpPr>
        <p:spPr>
          <a:xfrm>
            <a:off x="914400" y="3825784"/>
            <a:ext cx="8229600" cy="2971800"/>
          </a:xfrm>
        </p:spPr>
        <p:txBody>
          <a:bodyPr>
            <a:normAutofit/>
          </a:bodyPr>
          <a:lstStyle/>
          <a:p>
            <a:endParaRPr lang="en-US" dirty="0"/>
          </a:p>
          <a:p>
            <a:r>
              <a:rPr lang="en-US" sz="2400" dirty="0"/>
              <a:t>Jerky is raw meat or fish which is salted or marinated then dried.  Lean meats are the best.  Flank, round or sirloin tip. Too much fat may impede the process and become rancid.  </a:t>
            </a:r>
            <a:endParaRPr lang="en-US" sz="2400" dirty="0" smtClean="0"/>
          </a:p>
          <a:p>
            <a:r>
              <a:rPr lang="en-US" sz="2400" dirty="0"/>
              <a:t>Jerky can be made from almost any lean meat, including pork, venison, and smoked turkey. </a:t>
            </a:r>
          </a:p>
          <a:p>
            <a:endParaRPr lang="en-US" sz="2400"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833" y="1382292"/>
            <a:ext cx="4495800" cy="2037742"/>
          </a:xfrm>
          <a:prstGeom prst="rect">
            <a:avLst/>
          </a:prstGeom>
        </p:spPr>
      </p:pic>
      <p:sp>
        <p:nvSpPr>
          <p:cNvPr id="5" name="TextBox 4"/>
          <p:cNvSpPr txBox="1"/>
          <p:nvPr/>
        </p:nvSpPr>
        <p:spPr>
          <a:xfrm>
            <a:off x="5257800" y="1524000"/>
            <a:ext cx="3581400" cy="1754326"/>
          </a:xfrm>
          <a:prstGeom prst="rect">
            <a:avLst/>
          </a:prstGeom>
          <a:noFill/>
        </p:spPr>
        <p:txBody>
          <a:bodyPr wrap="square" rtlCol="0">
            <a:spAutoFit/>
          </a:bodyPr>
          <a:lstStyle/>
          <a:p>
            <a:r>
              <a:rPr lang="en-US" dirty="0">
                <a:solidFill>
                  <a:srgbClr val="C00000"/>
                </a:solidFill>
              </a:rPr>
              <a:t>WARNING:  NMSU and Blue Book do not recommend Sun Drying as an option due to the requirement for higher temperatures.  </a:t>
            </a:r>
          </a:p>
          <a:p>
            <a:endParaRPr lang="en-US" dirty="0"/>
          </a:p>
        </p:txBody>
      </p:sp>
    </p:spTree>
    <p:extLst>
      <p:ext uri="{BB962C8B-B14F-4D97-AF65-F5344CB8AC3E}">
        <p14:creationId xmlns:p14="http://schemas.microsoft.com/office/powerpoint/2010/main" val="111221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4070978"/>
            <a:ext cx="6591985" cy="2787022"/>
          </a:xfrm>
        </p:spPr>
        <p:txBody>
          <a:bodyPr/>
          <a:lstStyle/>
          <a:p>
            <a:r>
              <a:rPr lang="en-US" b="1" dirty="0" smtClean="0"/>
              <a:t>Solar Drying </a:t>
            </a:r>
            <a:r>
              <a:rPr lang="en-US" dirty="0"/>
              <a:t>(dehydrating) food is one of the oldest and easiest methods of </a:t>
            </a:r>
            <a:r>
              <a:rPr lang="en-US" dirty="0" smtClean="0"/>
              <a:t>food preservation.   </a:t>
            </a:r>
            <a:endParaRPr lang="en-US" dirty="0"/>
          </a:p>
          <a:p>
            <a:r>
              <a:rPr lang="en-US" b="1" dirty="0" smtClean="0"/>
              <a:t>Dehydration</a:t>
            </a:r>
            <a:r>
              <a:rPr lang="en-US" dirty="0"/>
              <a:t> is the process of removing water or moisture from a food product. Removing moisture from foods makes them smaller and lighter. </a:t>
            </a:r>
            <a:r>
              <a:rPr lang="en-US" dirty="0" smtClean="0"/>
              <a:t>20 pounds of apples will dehydrate to 2 pounds. </a:t>
            </a:r>
            <a:endParaRPr lang="en-US" dirty="0"/>
          </a:p>
          <a:p>
            <a:r>
              <a:rPr lang="en-US" dirty="0" smtClean="0"/>
              <a:t>Drying </a:t>
            </a:r>
            <a:r>
              <a:rPr lang="en-US" dirty="0"/>
              <a:t>food is </a:t>
            </a:r>
            <a:r>
              <a:rPr lang="en-US" dirty="0" smtClean="0"/>
              <a:t>a</a:t>
            </a:r>
            <a:r>
              <a:rPr lang="en-US" dirty="0"/>
              <a:t> way of preserving seasonal foods for later use.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292" y="228600"/>
            <a:ext cx="4914900" cy="306147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457200"/>
            <a:ext cx="5029200" cy="3505201"/>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Jerky</a:t>
            </a:r>
            <a:endParaRPr lang="en-US" dirty="0"/>
          </a:p>
        </p:txBody>
      </p:sp>
      <p:sp>
        <p:nvSpPr>
          <p:cNvPr id="3" name="Content Placeholder 2"/>
          <p:cNvSpPr>
            <a:spLocks noGrp="1"/>
          </p:cNvSpPr>
          <p:nvPr>
            <p:ph idx="1"/>
          </p:nvPr>
        </p:nvSpPr>
        <p:spPr>
          <a:xfrm>
            <a:off x="1905000" y="1295400"/>
            <a:ext cx="6858001" cy="4539622"/>
          </a:xfrm>
        </p:spPr>
        <p:txBody>
          <a:bodyPr>
            <a:normAutofit lnSpcReduction="10000"/>
          </a:bodyPr>
          <a:lstStyle/>
          <a:p>
            <a:r>
              <a:rPr lang="en-US" sz="2000" dirty="0"/>
              <a:t>Partially freeze the meat to make slicing it easier – or have the butcher at the store it is purchased from use the meat slicer at the thinnest setting. </a:t>
            </a:r>
          </a:p>
          <a:p>
            <a:r>
              <a:rPr lang="en-US" sz="2000" dirty="0" smtClean="0"/>
              <a:t>Meats </a:t>
            </a:r>
            <a:r>
              <a:rPr lang="en-US" sz="2000" dirty="0"/>
              <a:t>should be “cured” prior to drying.  Curing treats the meat in such a way as to prevent spoilage.  Dry cures are salt and seasonings rubbed on the meat surface.  Meats can be soaked in brine cures or marinades.  It should be done for at least 6 hours or overnight. </a:t>
            </a:r>
          </a:p>
          <a:p>
            <a:r>
              <a:rPr lang="en-US" sz="2000" dirty="0"/>
              <a:t>To reduce the risk of spoilage the meat should be brought to an internal temperature of 160 degrees F for at least 5 minutes either prior to drying by boiling or after drying it can be set in an oven at 275 Degrees for 10 minutes. </a:t>
            </a:r>
          </a:p>
          <a:p>
            <a:endParaRPr lang="en-US" dirty="0"/>
          </a:p>
          <a:p>
            <a:endParaRPr lang="en-US" dirty="0"/>
          </a:p>
        </p:txBody>
      </p:sp>
    </p:spTree>
    <p:extLst>
      <p:ext uri="{BB962C8B-B14F-4D97-AF65-F5344CB8AC3E}">
        <p14:creationId xmlns:p14="http://schemas.microsoft.com/office/powerpoint/2010/main" val="3953067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Jerky</a:t>
            </a:r>
            <a:endParaRPr lang="en-US" dirty="0"/>
          </a:p>
        </p:txBody>
      </p:sp>
      <p:sp>
        <p:nvSpPr>
          <p:cNvPr id="3" name="Content Placeholder 2"/>
          <p:cNvSpPr>
            <a:spLocks noGrp="1"/>
          </p:cNvSpPr>
          <p:nvPr>
            <p:ph idx="1"/>
          </p:nvPr>
        </p:nvSpPr>
        <p:spPr>
          <a:xfrm>
            <a:off x="1942415" y="1219200"/>
            <a:ext cx="6591985" cy="5334000"/>
          </a:xfrm>
        </p:spPr>
        <p:txBody>
          <a:bodyPr>
            <a:normAutofit/>
          </a:bodyPr>
          <a:lstStyle/>
          <a:p>
            <a:r>
              <a:rPr lang="en-US" sz="2000" dirty="0"/>
              <a:t>Slice partially frozen meat into strips no thicker than ¼ inch. Trim and discard any fat. Meat can be marinated for flavor and tenderness</a:t>
            </a:r>
            <a:r>
              <a:rPr lang="en-US" sz="2000" dirty="0" smtClean="0"/>
              <a:t>.</a:t>
            </a:r>
          </a:p>
          <a:p>
            <a:r>
              <a:rPr lang="en-US" sz="2000" dirty="0"/>
              <a:t>Drain strips on a clean, absorbent towel. Place strips in a single layer, making sure they don’t touch or overlap. </a:t>
            </a:r>
            <a:r>
              <a:rPr lang="en-US" sz="2000" dirty="0">
                <a:solidFill>
                  <a:srgbClr val="C00000"/>
                </a:solidFill>
              </a:rPr>
              <a:t>Dehydrate at </a:t>
            </a:r>
            <a:r>
              <a:rPr lang="en-US" sz="2000" dirty="0" smtClean="0">
                <a:solidFill>
                  <a:srgbClr val="C00000"/>
                </a:solidFill>
              </a:rPr>
              <a:t>140°F to </a:t>
            </a:r>
            <a:r>
              <a:rPr lang="en-US" sz="2000" dirty="0">
                <a:solidFill>
                  <a:srgbClr val="C00000"/>
                </a:solidFill>
              </a:rPr>
              <a:t>160°F </a:t>
            </a:r>
            <a:r>
              <a:rPr lang="en-US" sz="2000" dirty="0"/>
              <a:t>until a test piece will crack, but not snap, when bent. Remove dried strips from rack and cool.</a:t>
            </a:r>
          </a:p>
          <a:p>
            <a:r>
              <a:rPr lang="en-US" sz="2000" dirty="0"/>
              <a:t>If the meat strips were not heated to 160°F </a:t>
            </a:r>
            <a:r>
              <a:rPr lang="en-US" sz="2000" dirty="0" smtClean="0"/>
              <a:t>during or prior to drying</a:t>
            </a:r>
            <a:r>
              <a:rPr lang="en-US" sz="2000" dirty="0"/>
              <a:t>, you may want to do this in an oven after drying. Place the dried strips on a baking sheet and cook at for 275°F for ten minutes. This process adds an additional safety step to the process.</a:t>
            </a:r>
          </a:p>
          <a:p>
            <a:endParaRPr lang="en-US" dirty="0"/>
          </a:p>
        </p:txBody>
      </p:sp>
    </p:spTree>
    <p:extLst>
      <p:ext uri="{BB962C8B-B14F-4D97-AF65-F5344CB8AC3E}">
        <p14:creationId xmlns:p14="http://schemas.microsoft.com/office/powerpoint/2010/main" val="2272259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Storing meat jerky</a:t>
            </a:r>
            <a:br>
              <a:rPr lang="en-US" b="1" dirty="0"/>
            </a:br>
            <a:endParaRPr lang="en-US" dirty="0"/>
          </a:p>
        </p:txBody>
      </p:sp>
      <p:sp>
        <p:nvSpPr>
          <p:cNvPr id="3" name="Content Placeholder 2"/>
          <p:cNvSpPr>
            <a:spLocks noGrp="1"/>
          </p:cNvSpPr>
          <p:nvPr>
            <p:ph idx="1"/>
          </p:nvPr>
        </p:nvSpPr>
        <p:spPr>
          <a:xfrm>
            <a:off x="2514600" y="1828800"/>
            <a:ext cx="6172201" cy="3853822"/>
          </a:xfrm>
        </p:spPr>
        <p:txBody>
          <a:bodyPr>
            <a:normAutofit lnSpcReduction="10000"/>
          </a:bodyPr>
          <a:lstStyle/>
          <a:p>
            <a:pPr marL="0" indent="0">
              <a:buNone/>
            </a:pPr>
            <a:r>
              <a:rPr lang="en-US" sz="2800" dirty="0"/>
              <a:t>Meat strips should be packaged in glass jars or heavy plastic storage bags. </a:t>
            </a:r>
            <a:endParaRPr lang="en-US" sz="2800" dirty="0" smtClean="0"/>
          </a:p>
          <a:p>
            <a:pPr marL="0" indent="0">
              <a:buNone/>
            </a:pPr>
            <a:r>
              <a:rPr lang="en-US" sz="2800" dirty="0" smtClean="0"/>
              <a:t>Jerky </a:t>
            </a:r>
            <a:r>
              <a:rPr lang="en-US" sz="2800" dirty="0"/>
              <a:t>can be stored at room temperature for 2 weeks in a sealed container. </a:t>
            </a:r>
            <a:endParaRPr lang="en-US" sz="2800" dirty="0" smtClean="0"/>
          </a:p>
          <a:p>
            <a:pPr marL="0" indent="0">
              <a:buNone/>
            </a:pPr>
            <a:r>
              <a:rPr lang="en-US" sz="2800" dirty="0" smtClean="0"/>
              <a:t>For </a:t>
            </a:r>
            <a:r>
              <a:rPr lang="en-US" sz="2800" dirty="0"/>
              <a:t>the longest shelf life, flavor, and quality jerky, store in the refrigerator or freezer.</a:t>
            </a:r>
          </a:p>
          <a:p>
            <a:pPr marL="0" indent="0">
              <a:buNone/>
            </a:pPr>
            <a:endParaRPr lang="en-US" dirty="0"/>
          </a:p>
        </p:txBody>
      </p:sp>
    </p:spTree>
    <p:extLst>
      <p:ext uri="{BB962C8B-B14F-4D97-AF65-F5344CB8AC3E}">
        <p14:creationId xmlns:p14="http://schemas.microsoft.com/office/powerpoint/2010/main" val="2077920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Sun Drying Herbs</a:t>
            </a:r>
            <a:r>
              <a:rPr lang="en-US" dirty="0"/>
              <a:t/>
            </a:r>
            <a:br>
              <a:rPr lang="en-US" dirty="0"/>
            </a:br>
            <a:endParaRPr lang="en-US" dirty="0"/>
          </a:p>
        </p:txBody>
      </p:sp>
      <p:sp>
        <p:nvSpPr>
          <p:cNvPr id="3" name="Content Placeholder 2"/>
          <p:cNvSpPr>
            <a:spLocks noGrp="1"/>
          </p:cNvSpPr>
          <p:nvPr>
            <p:ph idx="1"/>
          </p:nvPr>
        </p:nvSpPr>
        <p:spPr>
          <a:xfrm>
            <a:off x="1295400" y="1219200"/>
            <a:ext cx="7467599" cy="2590800"/>
          </a:xfrm>
        </p:spPr>
        <p:txBody>
          <a:bodyPr/>
          <a:lstStyle/>
          <a:p>
            <a:r>
              <a:rPr lang="en-US" sz="2000" dirty="0"/>
              <a:t>Herbs should be harvested shortly after sunrise and never in wet or humid conditions. </a:t>
            </a:r>
          </a:p>
          <a:p>
            <a:r>
              <a:rPr lang="en-US" sz="2000" dirty="0"/>
              <a:t>Herbs can be dried on racks or by hanging them upside down by their stems. </a:t>
            </a:r>
          </a:p>
          <a:p>
            <a:r>
              <a:rPr lang="en-US" sz="2000" dirty="0"/>
              <a:t>Place your herbs in a well ventilated, dry, cool environment with plenty of air space. Do not hang in full sun.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986" y="3886200"/>
            <a:ext cx="3810000" cy="2543175"/>
          </a:xfrm>
          <a:prstGeom prst="rect">
            <a:avLst/>
          </a:prstGeom>
        </p:spPr>
      </p:pic>
      <p:sp>
        <p:nvSpPr>
          <p:cNvPr id="5" name="TextBox 4"/>
          <p:cNvSpPr txBox="1"/>
          <p:nvPr/>
        </p:nvSpPr>
        <p:spPr>
          <a:xfrm>
            <a:off x="4876800" y="4114800"/>
            <a:ext cx="3508745" cy="1754326"/>
          </a:xfrm>
          <a:prstGeom prst="rect">
            <a:avLst/>
          </a:prstGeom>
          <a:noFill/>
        </p:spPr>
        <p:txBody>
          <a:bodyPr wrap="square" rtlCol="0">
            <a:spAutoFit/>
          </a:bodyPr>
          <a:lstStyle/>
          <a:p>
            <a:r>
              <a:rPr lang="en-US" dirty="0"/>
              <a:t>Herbs are done when they are brittle.  They should be stripped from the stems and placed in a Ziploc bag or sterilized jar. </a:t>
            </a:r>
          </a:p>
          <a:p>
            <a:endParaRPr lang="en-US" dirty="0"/>
          </a:p>
        </p:txBody>
      </p:sp>
    </p:spTree>
    <p:extLst>
      <p:ext uri="{BB962C8B-B14F-4D97-AF65-F5344CB8AC3E}">
        <p14:creationId xmlns:p14="http://schemas.microsoft.com/office/powerpoint/2010/main" val="1468548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Sun Drying Fruit Leathers</a:t>
            </a:r>
            <a:r>
              <a:rPr lang="en-US" dirty="0"/>
              <a:t/>
            </a:r>
            <a:br>
              <a:rPr lang="en-US" dirty="0"/>
            </a:br>
            <a:endParaRPr lang="en-US" dirty="0"/>
          </a:p>
        </p:txBody>
      </p:sp>
      <p:sp>
        <p:nvSpPr>
          <p:cNvPr id="3" name="Content Placeholder 2"/>
          <p:cNvSpPr>
            <a:spLocks noGrp="1"/>
          </p:cNvSpPr>
          <p:nvPr>
            <p:ph idx="1"/>
          </p:nvPr>
        </p:nvSpPr>
        <p:spPr>
          <a:xfrm>
            <a:off x="1828800" y="1524000"/>
            <a:ext cx="6591985" cy="3777622"/>
          </a:xfrm>
        </p:spPr>
        <p:txBody>
          <a:bodyPr>
            <a:normAutofit lnSpcReduction="10000"/>
          </a:bodyPr>
          <a:lstStyle/>
          <a:p>
            <a:r>
              <a:rPr lang="en-US" sz="2000" dirty="0"/>
              <a:t>Wash fresh fruit in cold water removing peels, seeds and stem.  Cut into chunks and puree.  (apple sauce or other cooked fruit purees work well)</a:t>
            </a:r>
          </a:p>
          <a:p>
            <a:r>
              <a:rPr lang="en-US" sz="2000" dirty="0"/>
              <a:t>Add 2 teaspoons of lemon juice for each 2 cups of fruit puree.  1 to 2 </a:t>
            </a:r>
            <a:r>
              <a:rPr lang="en-US" sz="2000" dirty="0" err="1"/>
              <a:t>tbsps</a:t>
            </a:r>
            <a:r>
              <a:rPr lang="en-US" sz="2000" dirty="0"/>
              <a:t> of honey, sugar or agave can be added as desired. </a:t>
            </a:r>
          </a:p>
          <a:p>
            <a:r>
              <a:rPr lang="en-US" sz="2000" dirty="0"/>
              <a:t>Line the dehydrating trays with parchment paper or spray with non-stick spray.  Pour puree over tray </a:t>
            </a:r>
            <a:r>
              <a:rPr lang="en-US" sz="2000" dirty="0" smtClean="0"/>
              <a:t>about 1/8</a:t>
            </a:r>
            <a:r>
              <a:rPr lang="en-US" sz="2000" baseline="30000" dirty="0" smtClean="0"/>
              <a:t>th</a:t>
            </a:r>
            <a:r>
              <a:rPr lang="en-US" sz="2000" dirty="0" smtClean="0"/>
              <a:t> </a:t>
            </a:r>
            <a:r>
              <a:rPr lang="en-US" sz="2000" dirty="0"/>
              <a:t>inch thick.  </a:t>
            </a:r>
          </a:p>
          <a:p>
            <a:r>
              <a:rPr lang="en-US" dirty="0" smtClean="0"/>
              <a:t> </a:t>
            </a:r>
            <a:endParaRPr lang="en-US" dirty="0"/>
          </a:p>
          <a:p>
            <a:endParaRPr lang="en-US" dirty="0"/>
          </a:p>
        </p:txBody>
      </p:sp>
    </p:spTree>
    <p:extLst>
      <p:ext uri="{BB962C8B-B14F-4D97-AF65-F5344CB8AC3E}">
        <p14:creationId xmlns:p14="http://schemas.microsoft.com/office/powerpoint/2010/main" val="355342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Sun Drying Fruit Leathers</a:t>
            </a:r>
            <a:endParaRPr lang="en-US" dirty="0"/>
          </a:p>
        </p:txBody>
      </p:sp>
      <p:sp>
        <p:nvSpPr>
          <p:cNvPr id="3" name="Content Placeholder 2"/>
          <p:cNvSpPr>
            <a:spLocks noGrp="1"/>
          </p:cNvSpPr>
          <p:nvPr>
            <p:ph idx="1"/>
          </p:nvPr>
        </p:nvSpPr>
        <p:spPr>
          <a:xfrm>
            <a:off x="1066800" y="3657600"/>
            <a:ext cx="7658785" cy="2667000"/>
          </a:xfrm>
        </p:spPr>
        <p:txBody>
          <a:bodyPr>
            <a:normAutofit lnSpcReduction="10000"/>
          </a:bodyPr>
          <a:lstStyle/>
          <a:p>
            <a:r>
              <a:rPr lang="en-US" dirty="0"/>
              <a:t>Set out as soon as possible in the morning after the temperature is at least 85 degrees Fahrenheit.   Drying takes 8 to 10 hours at between 120 and 150 degrees in full sun.  If leather is not done by sunset or if it looks like rain, take it inside, keeping it in a sanitary space, like an oven, until it can be set out again the next </a:t>
            </a:r>
            <a:r>
              <a:rPr lang="en-US" dirty="0" smtClean="0"/>
              <a:t>day, or finish in the oven at lowest setting. </a:t>
            </a:r>
            <a:endParaRPr lang="en-US" dirty="0"/>
          </a:p>
          <a:p>
            <a:r>
              <a:rPr lang="en-US" dirty="0"/>
              <a:t>When leather is done it should pull easily away from the edges of the pan or paper and can be rolled into a tube.  Place in a </a:t>
            </a:r>
            <a:r>
              <a:rPr lang="en-US" dirty="0" err="1"/>
              <a:t>ziploc</a:t>
            </a:r>
            <a:r>
              <a:rPr lang="en-US" dirty="0"/>
              <a:t> bag and refrigerate.  </a:t>
            </a:r>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295400"/>
            <a:ext cx="4912568" cy="2057400"/>
          </a:xfrm>
          <a:prstGeom prst="rect">
            <a:avLst/>
          </a:prstGeom>
        </p:spPr>
      </p:pic>
    </p:spTree>
    <p:extLst>
      <p:ext uri="{BB962C8B-B14F-4D97-AF65-F5344CB8AC3E}">
        <p14:creationId xmlns:p14="http://schemas.microsoft.com/office/powerpoint/2010/main" val="2964682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85800"/>
            <a:ext cx="6705600" cy="5257800"/>
          </a:xfrm>
        </p:spPr>
        <p:txBody>
          <a:bodyPr>
            <a:normAutofit/>
          </a:bodyPr>
          <a:lstStyle/>
          <a:p>
            <a:pPr marL="0" indent="0" algn="ctr">
              <a:buNone/>
            </a:pPr>
            <a:r>
              <a:rPr lang="en-US" b="1" dirty="0" smtClean="0"/>
              <a:t>References for Solar Dehydration</a:t>
            </a:r>
          </a:p>
          <a:p>
            <a:r>
              <a:rPr lang="en-US" dirty="0" smtClean="0"/>
              <a:t>NMSU </a:t>
            </a:r>
            <a:r>
              <a:rPr lang="en-US" dirty="0" smtClean="0"/>
              <a:t>Food Drying Guide     </a:t>
            </a:r>
            <a:r>
              <a:rPr lang="en-US" dirty="0"/>
              <a:t> </a:t>
            </a:r>
            <a:r>
              <a:rPr lang="en-US" u="sng" dirty="0">
                <a:hlinkClick r:id="rId3"/>
              </a:rPr>
              <a:t>http://aces.nmsu.edu/pubs/_</a:t>
            </a:r>
            <a:r>
              <a:rPr lang="en-US" u="sng" dirty="0" smtClean="0">
                <a:hlinkClick r:id="rId3"/>
              </a:rPr>
              <a:t>e/E322/welcome.html</a:t>
            </a:r>
            <a:endParaRPr lang="en-US" u="sng" dirty="0" smtClean="0"/>
          </a:p>
          <a:p>
            <a:pPr marL="0" indent="0">
              <a:buNone/>
            </a:pPr>
            <a:endParaRPr lang="en-US" u="sng" dirty="0" smtClean="0"/>
          </a:p>
          <a:p>
            <a:pPr marL="0" indent="0" algn="ctr">
              <a:buNone/>
            </a:pPr>
            <a:r>
              <a:rPr lang="en-US" sz="2400" u="sng" dirty="0" smtClean="0">
                <a:solidFill>
                  <a:srgbClr val="C00000"/>
                </a:solidFill>
              </a:rPr>
              <a:t>Books</a:t>
            </a:r>
            <a:endParaRPr lang="en-US" sz="2400" u="sng" dirty="0">
              <a:solidFill>
                <a:srgbClr val="C00000"/>
              </a:solidFill>
            </a:endParaRPr>
          </a:p>
          <a:p>
            <a:r>
              <a:rPr lang="en-US" dirty="0" smtClean="0"/>
              <a:t>Ball Blue Book: Guide to Preserving</a:t>
            </a:r>
          </a:p>
          <a:p>
            <a:endParaRPr lang="en-US" dirty="0" smtClean="0"/>
          </a:p>
          <a:p>
            <a:r>
              <a:rPr lang="en-US" dirty="0"/>
              <a:t>The Solar Food Dryer: How to Make and Use Your Own Low-Cost, High Performance, Sun-Powered Food </a:t>
            </a:r>
            <a:r>
              <a:rPr lang="en-US" dirty="0" smtClean="0"/>
              <a:t>Dehydrator  by </a:t>
            </a:r>
            <a:r>
              <a:rPr lang="en-US" dirty="0" err="1" smtClean="0"/>
              <a:t>Eben</a:t>
            </a:r>
            <a:r>
              <a:rPr lang="en-US" dirty="0" smtClean="0"/>
              <a:t> Fodor</a:t>
            </a:r>
          </a:p>
          <a:p>
            <a:endParaRPr lang="en-US" dirty="0"/>
          </a:p>
          <a:p>
            <a:r>
              <a:rPr lang="en-US" dirty="0"/>
              <a:t>Dehydrating Food - A </a:t>
            </a:r>
            <a:r>
              <a:rPr lang="en-US" dirty="0" smtClean="0"/>
              <a:t>Beginner’s Guide by Jay &amp; Shirley Bills</a:t>
            </a:r>
            <a:endParaRPr lang="en-US" dirty="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572000"/>
            <a:ext cx="8183880" cy="1463040"/>
          </a:xfrm>
        </p:spPr>
        <p:txBody>
          <a:bodyPr>
            <a:noAutofit/>
          </a:bodyPr>
          <a:lstStyle/>
          <a:p>
            <a:r>
              <a:rPr lang="en-US" sz="3200" dirty="0" smtClean="0"/>
              <a:t>.</a:t>
            </a:r>
            <a:endParaRPr lang="en-US" sz="3200" dirty="0"/>
          </a:p>
        </p:txBody>
      </p:sp>
      <p:sp>
        <p:nvSpPr>
          <p:cNvPr id="3" name="Content Placeholder 2"/>
          <p:cNvSpPr>
            <a:spLocks noGrp="1"/>
          </p:cNvSpPr>
          <p:nvPr>
            <p:ph idx="1"/>
          </p:nvPr>
        </p:nvSpPr>
        <p:spPr>
          <a:xfrm>
            <a:off x="4419600" y="457200"/>
            <a:ext cx="4382185" cy="5682622"/>
          </a:xfrm>
        </p:spPr>
        <p:txBody>
          <a:bodyPr>
            <a:normAutofit/>
          </a:bodyPr>
          <a:lstStyle/>
          <a:p>
            <a:r>
              <a:rPr lang="en-US" dirty="0"/>
              <a:t>Foods can be spoiled by food microorganisms or through enzymatic reactions within the food. </a:t>
            </a:r>
            <a:endParaRPr lang="en-US" dirty="0" smtClean="0"/>
          </a:p>
          <a:p>
            <a:r>
              <a:rPr lang="en-US" dirty="0" smtClean="0"/>
              <a:t>Bacteria</a:t>
            </a:r>
            <a:r>
              <a:rPr lang="en-US" dirty="0"/>
              <a:t>, yeast, and molds must have a sufficient amount of moisture around them to grow and cause spoilage. </a:t>
            </a:r>
            <a:endParaRPr lang="en-US" dirty="0" smtClean="0"/>
          </a:p>
          <a:p>
            <a:r>
              <a:rPr lang="en-US" dirty="0" smtClean="0"/>
              <a:t>Reducing </a:t>
            </a:r>
            <a:r>
              <a:rPr lang="en-US" dirty="0"/>
              <a:t>the moisture content of food prevents the growth of these spoilage-causing microorganisms and slows down enzymatic reactions that take place within food. </a:t>
            </a:r>
            <a:endParaRPr lang="en-US" dirty="0" smtClean="0"/>
          </a:p>
          <a:p>
            <a:r>
              <a:rPr lang="en-US" dirty="0" smtClean="0"/>
              <a:t>The </a:t>
            </a:r>
            <a:r>
              <a:rPr lang="en-US" dirty="0"/>
              <a:t>combination of these events helps to prevent spoilage in dried food.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884811"/>
            <a:ext cx="4114800" cy="272491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257800"/>
            <a:ext cx="7620000" cy="1051560"/>
          </a:xfrm>
        </p:spPr>
        <p:txBody>
          <a:bodyPr>
            <a:normAutofit/>
          </a:bodyPr>
          <a:lstStyle/>
          <a:p>
            <a:r>
              <a:rPr lang="en-US" dirty="0" smtClean="0"/>
              <a:t>Summer Sun versus Winter Sun</a:t>
            </a:r>
            <a:endParaRPr lang="en-US" dirty="0"/>
          </a:p>
        </p:txBody>
      </p:sp>
      <p:pic>
        <p:nvPicPr>
          <p:cNvPr id="4" name="Content Placeholder 3" descr="http://www.nmsea.org/Passive_Solar/passiv6.gif"/>
          <p:cNvPicPr>
            <a:picLocks noGrp="1"/>
          </p:cNvPicPr>
          <p:nvPr>
            <p:ph idx="1"/>
          </p:nvPr>
        </p:nvPicPr>
        <p:blipFill>
          <a:blip r:embed="rId3" cstate="print"/>
          <a:srcRect/>
          <a:stretch>
            <a:fillRect/>
          </a:stretch>
        </p:blipFill>
        <p:spPr bwMode="auto">
          <a:xfrm flipH="1">
            <a:off x="914400" y="2745551"/>
            <a:ext cx="3314700" cy="2286000"/>
          </a:xfrm>
          <a:prstGeom prst="rect">
            <a:avLst/>
          </a:prstGeom>
          <a:noFill/>
          <a:ln w="9525">
            <a:noFill/>
            <a:miter lim="800000"/>
            <a:headEnd/>
            <a:tailEnd/>
          </a:ln>
        </p:spPr>
      </p:pic>
      <p:sp>
        <p:nvSpPr>
          <p:cNvPr id="5" name="TextBox 4"/>
          <p:cNvSpPr txBox="1"/>
          <p:nvPr/>
        </p:nvSpPr>
        <p:spPr>
          <a:xfrm>
            <a:off x="838200" y="457200"/>
            <a:ext cx="7543800" cy="2062103"/>
          </a:xfrm>
          <a:prstGeom prst="rect">
            <a:avLst/>
          </a:prstGeom>
          <a:noFill/>
        </p:spPr>
        <p:txBody>
          <a:bodyPr wrap="square" rtlCol="0">
            <a:spAutoFit/>
          </a:bodyPr>
          <a:lstStyle/>
          <a:p>
            <a:r>
              <a:rPr lang="en-US" sz="3200" dirty="0" smtClean="0"/>
              <a:t>Sun angles are best from late April through mid October.  On June 21</a:t>
            </a:r>
            <a:r>
              <a:rPr lang="en-US" sz="3200" baseline="30000" dirty="0" smtClean="0"/>
              <a:t>st</a:t>
            </a:r>
            <a:r>
              <a:rPr lang="en-US" sz="3200" dirty="0" smtClean="0"/>
              <a:t> the sun’s path reaches 33 degrees North Latitude.  </a:t>
            </a:r>
            <a:endParaRPr lang="en-US" sz="3200" dirty="0"/>
          </a:p>
        </p:txBody>
      </p:sp>
      <p:sp>
        <p:nvSpPr>
          <p:cNvPr id="6" name="TextBox 5"/>
          <p:cNvSpPr txBox="1"/>
          <p:nvPr/>
        </p:nvSpPr>
        <p:spPr>
          <a:xfrm>
            <a:off x="5029200" y="2683113"/>
            <a:ext cx="3810000" cy="1569660"/>
          </a:xfrm>
          <a:prstGeom prst="rect">
            <a:avLst/>
          </a:prstGeom>
          <a:noFill/>
        </p:spPr>
        <p:txBody>
          <a:bodyPr wrap="square" rtlCol="0">
            <a:spAutoFit/>
          </a:bodyPr>
          <a:lstStyle/>
          <a:p>
            <a:r>
              <a:rPr lang="en-US" sz="3200" dirty="0" smtClean="0"/>
              <a:t>Albuquerque sits at 35 degrees north latitude.</a:t>
            </a:r>
            <a:endParaRPr 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4038600"/>
          </a:xfrm>
        </p:spPr>
        <p:txBody>
          <a:bodyPr>
            <a:normAutofit/>
          </a:bodyPr>
          <a:lstStyle/>
          <a:p>
            <a:r>
              <a:rPr lang="en-US" dirty="0" smtClean="0"/>
              <a:t>A large High pressure over and to the west usually indicates long periods of dry conditions.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00400" y="2247900"/>
            <a:ext cx="5494866" cy="41211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onset of Monsoon season is when there is a strong Low over the Baja and a strong High over the Gulf of Mexico. </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2193851"/>
            <a:ext cx="6002798" cy="4327599"/>
          </a:xfrm>
        </p:spPr>
      </p:pic>
    </p:spTree>
    <p:extLst>
      <p:ext uri="{BB962C8B-B14F-4D97-AF65-F5344CB8AC3E}">
        <p14:creationId xmlns:p14="http://schemas.microsoft.com/office/powerpoint/2010/main" val="1568555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Meteorology</a:t>
            </a:r>
            <a:endParaRPr lang="en-US" dirty="0"/>
          </a:p>
        </p:txBody>
      </p:sp>
      <p:sp>
        <p:nvSpPr>
          <p:cNvPr id="5" name="TextBox 4"/>
          <p:cNvSpPr txBox="1"/>
          <p:nvPr/>
        </p:nvSpPr>
        <p:spPr>
          <a:xfrm>
            <a:off x="3810000" y="1295400"/>
            <a:ext cx="4724400" cy="2585323"/>
          </a:xfrm>
          <a:prstGeom prst="rect">
            <a:avLst/>
          </a:prstGeom>
          <a:noFill/>
        </p:spPr>
        <p:txBody>
          <a:bodyPr wrap="square" rtlCol="0">
            <a:spAutoFit/>
          </a:bodyPr>
          <a:lstStyle/>
          <a:p>
            <a:r>
              <a:rPr lang="en-US" dirty="0" smtClean="0"/>
              <a:t>Best Solar Food drying </a:t>
            </a:r>
            <a:r>
              <a:rPr lang="en-US" dirty="0"/>
              <a:t>times </a:t>
            </a:r>
            <a:r>
              <a:rPr lang="en-US" dirty="0" smtClean="0"/>
              <a:t>using the rack method in New Mexico are during the summer and fall primarily in the morning at/after 9am until around 5pm.</a:t>
            </a:r>
          </a:p>
          <a:p>
            <a:endParaRPr lang="en-US" dirty="0"/>
          </a:p>
          <a:p>
            <a:r>
              <a:rPr lang="en-US" dirty="0" smtClean="0"/>
              <a:t>Drying can be accomplished with partial or thin clouds as long as the ambient temperature remains </a:t>
            </a:r>
            <a:r>
              <a:rPr lang="en-US" dirty="0" smtClean="0">
                <a:solidFill>
                  <a:srgbClr val="C00000"/>
                </a:solidFill>
              </a:rPr>
              <a:t>above 85 degrees</a:t>
            </a:r>
            <a:r>
              <a:rPr lang="en-US" dirty="0" smtClean="0"/>
              <a:t>. </a:t>
            </a:r>
          </a:p>
          <a:p>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4343400"/>
            <a:ext cx="4271665" cy="216759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3753580"/>
            <a:ext cx="3505200" cy="26289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484600"/>
            <a:ext cx="3139440" cy="235458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438400"/>
            <a:ext cx="2392680" cy="3596640"/>
          </a:xfrm>
        </p:spPr>
        <p:txBody>
          <a:bodyPr>
            <a:normAutofit/>
          </a:bodyPr>
          <a:lstStyle/>
          <a:p>
            <a:r>
              <a:rPr lang="en-US" dirty="0" smtClean="0"/>
              <a:t/>
            </a:r>
            <a:br>
              <a:rPr lang="en-US" dirty="0" smtClean="0"/>
            </a:br>
            <a:endParaRPr lang="en-US" dirty="0"/>
          </a:p>
        </p:txBody>
      </p:sp>
      <p:sp>
        <p:nvSpPr>
          <p:cNvPr id="9" name="Content Placeholder 8"/>
          <p:cNvSpPr>
            <a:spLocks noGrp="1"/>
          </p:cNvSpPr>
          <p:nvPr>
            <p:ph idx="1"/>
          </p:nvPr>
        </p:nvSpPr>
        <p:spPr>
          <a:xfrm>
            <a:off x="1066800" y="270510"/>
            <a:ext cx="7345680" cy="2133600"/>
          </a:xfrm>
        </p:spPr>
        <p:txBody>
          <a:bodyPr>
            <a:noAutofit/>
          </a:bodyPr>
          <a:lstStyle/>
          <a:p>
            <a:r>
              <a:rPr lang="en-US" sz="3200" dirty="0" smtClean="0"/>
              <a:t>Solar Cooking and food dehydration </a:t>
            </a:r>
            <a:r>
              <a:rPr lang="en-US" sz="3200" dirty="0" smtClean="0"/>
              <a:t>require </a:t>
            </a:r>
            <a:r>
              <a:rPr lang="en-US" sz="3200" dirty="0" smtClean="0"/>
              <a:t>that  you pay attention to </a:t>
            </a:r>
            <a:r>
              <a:rPr lang="en-US" sz="3200" b="1" dirty="0" smtClean="0">
                <a:solidFill>
                  <a:schemeClr val="accent5">
                    <a:lumMod val="50000"/>
                  </a:schemeClr>
                </a:solidFill>
              </a:rPr>
              <a:t>Mother Nature!</a:t>
            </a:r>
            <a:endParaRPr lang="en-US" sz="3200" b="1" dirty="0">
              <a:solidFill>
                <a:schemeClr val="accent5">
                  <a:lumMod val="5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133600"/>
            <a:ext cx="4647327" cy="4453890"/>
          </a:xfrm>
          <a:prstGeom prst="rect">
            <a:avLst/>
          </a:prstGeom>
        </p:spPr>
      </p:pic>
      <p:sp>
        <p:nvSpPr>
          <p:cNvPr id="5" name="TextBox 4"/>
          <p:cNvSpPr txBox="1"/>
          <p:nvPr/>
        </p:nvSpPr>
        <p:spPr>
          <a:xfrm>
            <a:off x="5660981" y="2117002"/>
            <a:ext cx="3124200" cy="3970318"/>
          </a:xfrm>
          <a:prstGeom prst="rect">
            <a:avLst/>
          </a:prstGeom>
          <a:noFill/>
        </p:spPr>
        <p:txBody>
          <a:bodyPr wrap="square" rtlCol="0">
            <a:spAutoFit/>
          </a:bodyPr>
          <a:lstStyle/>
          <a:p>
            <a:r>
              <a:rPr lang="en-US" dirty="0" smtClean="0"/>
              <a:t>Become familiar with the way weather moves and builds by watching satellite and radars daily.  </a:t>
            </a:r>
          </a:p>
          <a:p>
            <a:endParaRPr lang="en-US" dirty="0"/>
          </a:p>
          <a:p>
            <a:r>
              <a:rPr lang="en-US" dirty="0" smtClean="0"/>
              <a:t>In general weather systems move primarily from west to east across north America. </a:t>
            </a:r>
          </a:p>
          <a:p>
            <a:endParaRPr lang="en-US" dirty="0"/>
          </a:p>
          <a:p>
            <a:r>
              <a:rPr lang="en-US" dirty="0" smtClean="0"/>
              <a:t>Check the local forecast the day before!</a:t>
            </a:r>
          </a:p>
          <a:p>
            <a:endParaRPr lang="en-US" dirty="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851</TotalTime>
  <Words>2211</Words>
  <Application>Microsoft Office PowerPoint</Application>
  <PresentationFormat>On-screen Show (4:3)</PresentationFormat>
  <Paragraphs>241</Paragraphs>
  <Slides>36</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Adelon-Light</vt:lpstr>
      <vt:lpstr>Arial</vt:lpstr>
      <vt:lpstr>Calibri</vt:lpstr>
      <vt:lpstr>Calibri Light</vt:lpstr>
      <vt:lpstr>Century Gothic</vt:lpstr>
      <vt:lpstr>Comic Sans MS</vt:lpstr>
      <vt:lpstr>Helvetica</vt:lpstr>
      <vt:lpstr>Symbol</vt:lpstr>
      <vt:lpstr>Times New Roman</vt:lpstr>
      <vt:lpstr>Wingdings 3</vt:lpstr>
      <vt:lpstr>Wisp</vt:lpstr>
      <vt:lpstr>The Basics of Solar Food   Dehydration</vt:lpstr>
      <vt:lpstr>New Mexico is a great place for Solar!</vt:lpstr>
      <vt:lpstr>PowerPoint Presentation</vt:lpstr>
      <vt:lpstr>.</vt:lpstr>
      <vt:lpstr>Summer Sun versus Winter Sun</vt:lpstr>
      <vt:lpstr>A large High pressure over and to the west usually indicates long periods of dry conditions.</vt:lpstr>
      <vt:lpstr>The onset of Monsoon season is when there is a strong Low over the Baja and a strong High over the Gulf of Mexico. </vt:lpstr>
      <vt:lpstr>Meteorology</vt:lpstr>
      <vt:lpstr> </vt:lpstr>
      <vt:lpstr>PowerPoint Presentation</vt:lpstr>
      <vt:lpstr>Tools for Solar Food Dehydration</vt:lpstr>
      <vt:lpstr>Sun Oven Drying</vt:lpstr>
      <vt:lpstr>Solar Food Dehydrators</vt:lpstr>
      <vt:lpstr>Sun drying on Racks/Tables </vt:lpstr>
      <vt:lpstr>Sun drying on Racks/Tables</vt:lpstr>
      <vt:lpstr>Sun drying on Racks/Tables</vt:lpstr>
      <vt:lpstr>Alternate Solar Food Dehydrator</vt:lpstr>
      <vt:lpstr>Fruits/Vegetables suitable for drying   Dry Veggies and Fruit between 120-150°F  </vt:lpstr>
      <vt:lpstr>Blanching</vt:lpstr>
      <vt:lpstr>PowerPoint Presentation</vt:lpstr>
      <vt:lpstr>Fruits</vt:lpstr>
      <vt:lpstr>Steps for water blanching (vegetables only): </vt:lpstr>
      <vt:lpstr>Steps for syrup blanching (fruits only): </vt:lpstr>
      <vt:lpstr>PowerPoint Presentation</vt:lpstr>
      <vt:lpstr>The National Food Preservation Center states that foods dried outdoors must be pasteurized to destroy any insects and eggs.   This can be done with heat or cold. To pasteurize with heat, place dried food evenly in shallow trays no more than 1 inch in depth.   Fruits should be heated at 160°F for 30 minutes. To pasteurize with cold, fruits can be placed in the freezer at 0°F for 48 hours. </vt:lpstr>
      <vt:lpstr>PowerPoint Presentation</vt:lpstr>
      <vt:lpstr>Storing Dried Foods </vt:lpstr>
      <vt:lpstr>Using Dried Foods</vt:lpstr>
      <vt:lpstr>Sun Drying Safe Jerky </vt:lpstr>
      <vt:lpstr>Jerky</vt:lpstr>
      <vt:lpstr>Jerky</vt:lpstr>
      <vt:lpstr>Storing meat jerky </vt:lpstr>
      <vt:lpstr>Sun Drying Herbs </vt:lpstr>
      <vt:lpstr>Sun Drying Fruit Leathers </vt:lpstr>
      <vt:lpstr>Sun Drying Fruit Leathers</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Basics of Solar Cooking</dc:title>
  <dc:creator>Rose Marie Kern</dc:creator>
  <cp:lastModifiedBy>Owner</cp:lastModifiedBy>
  <cp:revision>40</cp:revision>
  <cp:lastPrinted>2018-08-11T00:12:38Z</cp:lastPrinted>
  <dcterms:created xsi:type="dcterms:W3CDTF">2008-09-17T16:14:33Z</dcterms:created>
  <dcterms:modified xsi:type="dcterms:W3CDTF">2018-08-11T00:48:07Z</dcterms:modified>
</cp:coreProperties>
</file>